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1"/>
  </p:normalViewPr>
  <p:slideViewPr>
    <p:cSldViewPr snapToGrid="0">
      <p:cViewPr varScale="1">
        <p:scale>
          <a:sx n="85" d="100"/>
          <a:sy n="85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5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新鮮芒果冰沙"/>
          <p:cNvPicPr>
            <a:picLocks noChangeAspect="1"/>
          </p:cNvPicPr>
          <p:nvPr/>
        </p:nvPicPr>
        <p:blipFill>
          <a:blip r:embed="rId3"/>
          <a:srcRect l="8488" r="8488"/>
          <a:stretch/>
        </p:blipFill>
        <p:spPr>
          <a:xfrm>
            <a:off x="8275320" y="0"/>
            <a:ext cx="391637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8238744" y="0"/>
            <a:ext cx="36576" cy="6858000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822960" y="65836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INTERNAL REVIEW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6263640" y="65836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2026.06.30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822960" y="1417320"/>
            <a:ext cx="7086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B45E12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鮮萃日記  FreshDiary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95528" y="1920240"/>
            <a:ext cx="72694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2000"/>
              </a:lnSpc>
              <a:buNone/>
            </a:pPr>
            <a:r>
              <a:rPr lang="en-US" sz="52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夏季芒果季</a:t>
            </a:r>
            <a:endParaRPr lang="en-US" sz="5200" dirty="0"/>
          </a:p>
          <a:p>
            <a:pPr marL="0" indent="0">
              <a:lnSpc>
                <a:spcPct val="102000"/>
              </a:lnSpc>
              <a:buNone/>
            </a:pPr>
            <a:r>
              <a:rPr lang="en-US" sz="52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廣告結案健檢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822960" y="3977640"/>
            <a:ext cx="7086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5000"/>
              </a:lnSpc>
              <a:buNone/>
            </a:pPr>
            <a:r>
              <a:rPr lang="en-US" sz="15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活動檔期：6/1 – 6/30</a:t>
            </a:r>
            <a:endParaRPr lang="en-US" sz="1500" dirty="0"/>
          </a:p>
          <a:p>
            <a:pPr marL="0" indent="0">
              <a:lnSpc>
                <a:spcPct val="125000"/>
              </a:lnSpc>
              <a:buNone/>
            </a:pPr>
            <a:r>
              <a:rPr lang="en-US" sz="15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受眾分析、漏斗健檢與下檔期優化方針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822960" y="5074920"/>
            <a:ext cx="7086600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822960" y="5257800"/>
            <a:ext cx="7086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97A2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報告對象  </a:t>
            </a:r>
            <a:r>
              <a:rPr lang="en-US" sz="14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行銷執行團隊</a:t>
            </a:r>
            <a:endParaRPr lang="en-US" sz="14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400" b="1" dirty="0">
                <a:solidFill>
                  <a:srgbClr val="D97A2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報告定調  </a:t>
            </a:r>
            <a:r>
              <a:rPr lang="en-US" sz="14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漏斗分析與預算優化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01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28016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" name="Text 1"/>
          <p:cNvSpPr/>
          <p:nvPr/>
        </p:nvSpPr>
        <p:spPr>
          <a:xfrm>
            <a:off x="0" y="2331720"/>
            <a:ext cx="1219169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400" dirty="0">
                <a:solidFill>
                  <a:srgbClr val="C9A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0" y="2606040"/>
            <a:ext cx="12191695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BF6EC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Q &amp; A</a:t>
            </a:r>
            <a:endParaRPr lang="en-US" sz="8000" dirty="0"/>
          </a:p>
        </p:txBody>
      </p:sp>
      <p:sp>
        <p:nvSpPr>
          <p:cNvPr id="5" name="Text 3"/>
          <p:cNvSpPr/>
          <p:nvPr/>
        </p:nvSpPr>
        <p:spPr>
          <a:xfrm>
            <a:off x="0" y="4114800"/>
            <a:ext cx="1219169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7DFCF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感謝聆聽，讓我們專注於高價值的轉換。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0" y="5943600"/>
            <a:ext cx="1219169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kern="0" spc="100" dirty="0">
                <a:solidFill>
                  <a:srgbClr val="B79E78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鮮萃日記　FreshDiary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48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CAMPAIGN OVERVIEW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8229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整體活動成效總覽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22960" y="1874520"/>
            <a:ext cx="658368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45000"/>
              </a:lnSpc>
              <a:buNone/>
            </a:pPr>
            <a:r>
              <a:rPr lang="en-US" sz="16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本次「夏季芒果季」整體表現優異，主打拉新客與衝會員回購，最終創造了破百萬營收。</a:t>
            </a:r>
            <a:endParaRPr lang="en-US" sz="1600" dirty="0"/>
          </a:p>
          <a:p>
            <a:pPr marL="0" indent="0">
              <a:lnSpc>
                <a:spcPct val="145000"/>
              </a:lnSpc>
              <a:buNone/>
            </a:pPr>
            <a:endParaRPr lang="en-US" sz="1600" dirty="0"/>
          </a:p>
          <a:p>
            <a:pPr marL="0" indent="0">
              <a:lnSpc>
                <a:spcPct val="145000"/>
              </a:lnSpc>
              <a:buNone/>
            </a:pPr>
            <a:r>
              <a:rPr lang="en-US" sz="16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但細看底層數據，預算分配存在極端現象：</a:t>
            </a:r>
            <a:r>
              <a:rPr lang="en-US" sz="1600" b="1" dirty="0">
                <a:solidFill>
                  <a:srgbClr val="B45E1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精準受眾貢獻了絕大多數利潤</a:t>
            </a:r>
            <a:r>
              <a:rPr lang="en-US" sz="16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，而廣泛受眾測試則出現嚴重虧損。</a:t>
            </a:r>
            <a:endParaRPr lang="en-US" sz="1600" dirty="0"/>
          </a:p>
        </p:txBody>
      </p:sp>
      <p:pic>
        <p:nvPicPr>
          <p:cNvPr id="5" name="Image 0" descr="新鮮愛文芒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737360"/>
            <a:ext cx="2377440" cy="23774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822960" y="4617720"/>
            <a:ext cx="10545775" cy="1417320"/>
          </a:xfrm>
          <a:prstGeom prst="rect">
            <a:avLst/>
          </a:prstGeom>
          <a:solidFill>
            <a:srgbClr val="2018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1143000" y="4846320"/>
            <a:ext cx="30580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C9A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SPEND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1115568" y="5120640"/>
            <a:ext cx="305805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BF6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$243,000</a:t>
            </a:r>
            <a:endParaRPr lang="en-US" sz="3800" dirty="0"/>
          </a:p>
        </p:txBody>
      </p:sp>
      <p:sp>
        <p:nvSpPr>
          <p:cNvPr id="9" name="Shape 6"/>
          <p:cNvSpPr/>
          <p:nvPr/>
        </p:nvSpPr>
        <p:spPr>
          <a:xfrm>
            <a:off x="4338218" y="4892040"/>
            <a:ext cx="0" cy="868680"/>
          </a:xfrm>
          <a:prstGeom prst="line">
            <a:avLst/>
          </a:prstGeom>
          <a:noFill/>
          <a:ln w="12700">
            <a:solidFill>
              <a:srgbClr val="4A3E2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4658258" y="4846320"/>
            <a:ext cx="30580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C9A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REVENUE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4630826" y="5120640"/>
            <a:ext cx="305805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BF6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$1,173,000</a:t>
            </a:r>
            <a:endParaRPr lang="en-US" sz="3800" dirty="0"/>
          </a:p>
        </p:txBody>
      </p:sp>
      <p:sp>
        <p:nvSpPr>
          <p:cNvPr id="12" name="Shape 9"/>
          <p:cNvSpPr/>
          <p:nvPr/>
        </p:nvSpPr>
        <p:spPr>
          <a:xfrm>
            <a:off x="7853477" y="4892040"/>
            <a:ext cx="0" cy="868680"/>
          </a:xfrm>
          <a:prstGeom prst="line">
            <a:avLst/>
          </a:prstGeom>
          <a:noFill/>
          <a:ln w="12700">
            <a:solidFill>
              <a:srgbClr val="4A3E2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/>
          <p:cNvSpPr/>
          <p:nvPr/>
        </p:nvSpPr>
        <p:spPr>
          <a:xfrm>
            <a:off x="8173517" y="4846320"/>
            <a:ext cx="30580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C9A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OVERALL ROAS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8146085" y="5120640"/>
            <a:ext cx="305805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BF6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3800" dirty="0"/>
          </a:p>
        </p:txBody>
      </p:sp>
      <p:sp>
        <p:nvSpPr>
          <p:cNvPr id="15" name="Shape 12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3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CAMPAIGN REVIEW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新鮮芒果切片俯拍"/>
          <p:cNvPicPr>
            <a:picLocks noChangeAspect="1"/>
          </p:cNvPicPr>
          <p:nvPr/>
        </p:nvPicPr>
        <p:blipFill>
          <a:blip r:embed="rId3"/>
          <a:srcRect t="9110" b="911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035040" cy="6858000"/>
          </a:xfrm>
          <a:prstGeom prst="rect">
            <a:avLst/>
          </a:prstGeom>
          <a:solidFill>
            <a:srgbClr val="F7F1E4">
              <a:alpha val="88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822960" y="21488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01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795528" y="2514600"/>
            <a:ext cx="5486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漏斗表現與</a:t>
            </a:r>
            <a:endParaRPr lang="en-US" sz="48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平台健檢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822960" y="4480560"/>
            <a:ext cx="5120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dirty="0">
                <a:solidFill>
                  <a:srgbClr val="B45E1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找出哪裡賺錢，哪裡漏財。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48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FUNNEL DIAGNOSIS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8229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行銷漏斗斷層分析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22960" y="1783080"/>
            <a:ext cx="6675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5000"/>
              </a:lnSpc>
              <a:buNone/>
            </a:pPr>
            <a:r>
              <a:rPr lang="en-US" sz="135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我們將所有廣告組合分為「精準受眾 (會員/再行銷)」與「廣泛受眾 (網紅/貼圖/YT)」。廣泛受眾在</a:t>
            </a:r>
            <a:r>
              <a:rPr lang="en-US" sz="1350" b="1" dirty="0">
                <a:solidFill>
                  <a:srgbClr val="B24A2C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「點擊 → 加入購物車」</a:t>
            </a:r>
            <a:r>
              <a:rPr lang="en-US" sz="135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階段發生了嚴重斷層。</a:t>
            </a:r>
            <a:endParaRPr lang="en-US" sz="13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22960" y="2880360"/>
          <a:ext cx="6675120" cy="914400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Stage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精準受眾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廣泛受眾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曝光 (Imp)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250,000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1,850,000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點擊 (Click)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12,500  (5%)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37,000  (2%)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加車 (ATC)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4B6B45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3,750  (30%)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1,110  (3%)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4A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購買轉換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4B6B45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1,875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5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185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7818120" y="1737360"/>
            <a:ext cx="3550615" cy="4480560"/>
          </a:xfrm>
          <a:prstGeom prst="rect">
            <a:avLst/>
          </a:prstGeom>
          <a:solidFill>
            <a:srgbClr val="2018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4"/>
          <p:cNvSpPr/>
          <p:nvPr/>
        </p:nvSpPr>
        <p:spPr>
          <a:xfrm>
            <a:off x="7818120" y="1737360"/>
            <a:ext cx="3550615" cy="73152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8138160" y="201168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C9A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DIAGNOSIS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138160" y="2286000"/>
            <a:ext cx="291053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BF6EC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為什麼會這樣？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8138160" y="3035808"/>
            <a:ext cx="146304" cy="14630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8"/>
          <p:cNvSpPr/>
          <p:nvPr/>
        </p:nvSpPr>
        <p:spPr>
          <a:xfrm>
            <a:off x="8385048" y="2926080"/>
            <a:ext cx="2681935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F0B45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無效流量過多：</a:t>
            </a:r>
            <a:r>
              <a:rPr lang="en-US" sz="1200" dirty="0">
                <a:solidFill>
                  <a:srgbClr val="E7DFCF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LINE 貼圖活動帶來大量貪圖免費貼圖的點擊，無實質購買意圖。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8138160" y="4114800"/>
            <a:ext cx="146304" cy="14630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/>
          <p:cNvSpPr/>
          <p:nvPr/>
        </p:nvSpPr>
        <p:spPr>
          <a:xfrm>
            <a:off x="8385048" y="4005072"/>
            <a:ext cx="2681935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F0B45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溝通未擊中痛點：</a:t>
            </a:r>
            <a:r>
              <a:rPr lang="en-US" sz="1200" dirty="0">
                <a:solidFill>
                  <a:srgbClr val="E7DFCF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網紅限動僅帶來曝光（好拍、跟風），未傳遞出「第二杯半價」的促銷急迫感。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8138160" y="5193792"/>
            <a:ext cx="146304" cy="14630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2"/>
          <p:cNvSpPr/>
          <p:nvPr/>
        </p:nvSpPr>
        <p:spPr>
          <a:xfrm>
            <a:off x="8385048" y="5084064"/>
            <a:ext cx="2681935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b="1" dirty="0">
                <a:solidFill>
                  <a:srgbClr val="F0B45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轉換門檻高：</a:t>
            </a:r>
            <a:r>
              <a:rPr lang="en-US" sz="1200" dirty="0">
                <a:solidFill>
                  <a:srgbClr val="E7DFCF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手搖飲屬於衝動消費，若無立即促銷誘因，新客極少跨越「點擊 &gt; 註冊 &gt; 加車」門檻。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4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FUNNEL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48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ROAS RANKING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82296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各廣告組合 ROAS 比較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822960" y="1572768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ROAS 盈虧平衡點 (Break-even) = </a:t>
            </a:r>
            <a:r>
              <a:rPr lang="en-US" sz="1300" b="1" dirty="0">
                <a:solidFill>
                  <a:srgbClr val="B24A2C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2.0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3571691" y="2057400"/>
            <a:ext cx="0" cy="2770632"/>
          </a:xfrm>
          <a:prstGeom prst="line">
            <a:avLst/>
          </a:prstGeom>
          <a:noFill/>
          <a:ln w="15875">
            <a:solidFill>
              <a:srgbClr val="B24A2C"/>
            </a:solidFill>
            <a:prstDash val="dash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3251651" y="4901184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B24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2.0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822960" y="2103120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LINE_會員推播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3337560" y="2185416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Shape 7"/>
          <p:cNvSpPr/>
          <p:nvPr/>
        </p:nvSpPr>
        <p:spPr>
          <a:xfrm>
            <a:off x="3337560" y="2185416"/>
            <a:ext cx="5806440" cy="23774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8"/>
          <p:cNvSpPr/>
          <p:nvPr/>
        </p:nvSpPr>
        <p:spPr>
          <a:xfrm>
            <a:off x="9281160" y="2103120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49.60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822960" y="2505456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FB_再行銷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337560" y="2587752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Shape 11"/>
          <p:cNvSpPr/>
          <p:nvPr/>
        </p:nvSpPr>
        <p:spPr>
          <a:xfrm>
            <a:off x="3337560" y="2587752"/>
            <a:ext cx="2399839" cy="23774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2"/>
          <p:cNvSpPr/>
          <p:nvPr/>
        </p:nvSpPr>
        <p:spPr>
          <a:xfrm>
            <a:off x="9281160" y="2505456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20.50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22960" y="2907792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Google_關鍵字搜尋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3337560" y="2990088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5"/>
          <p:cNvSpPr/>
          <p:nvPr/>
        </p:nvSpPr>
        <p:spPr>
          <a:xfrm>
            <a:off x="3337560" y="2990088"/>
            <a:ext cx="1451610" cy="23774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9281160" y="2907792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12.40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822960" y="3310128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FB_主視覺_廣泛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3337560" y="3392424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9"/>
          <p:cNvSpPr/>
          <p:nvPr/>
        </p:nvSpPr>
        <p:spPr>
          <a:xfrm>
            <a:off x="3337560" y="3392424"/>
            <a:ext cx="316076" cy="237744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Text 20"/>
          <p:cNvSpPr/>
          <p:nvPr/>
        </p:nvSpPr>
        <p:spPr>
          <a:xfrm>
            <a:off x="9281160" y="3310128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2.70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822960" y="3712464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IG_限動_網紅合作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3337560" y="3794760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5" name="Shape 23"/>
          <p:cNvSpPr/>
          <p:nvPr/>
        </p:nvSpPr>
        <p:spPr>
          <a:xfrm>
            <a:off x="3337560" y="3794760"/>
            <a:ext cx="159209" cy="237744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Text 24"/>
          <p:cNvSpPr/>
          <p:nvPr/>
        </p:nvSpPr>
        <p:spPr>
          <a:xfrm>
            <a:off x="9281160" y="3712464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24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1.36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822960" y="4114800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GG_YouTube_品牌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3337560" y="4197096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" name="Shape 27"/>
          <p:cNvSpPr/>
          <p:nvPr/>
        </p:nvSpPr>
        <p:spPr>
          <a:xfrm>
            <a:off x="3337560" y="4197096"/>
            <a:ext cx="100676" cy="237744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Text 28"/>
          <p:cNvSpPr/>
          <p:nvPr/>
        </p:nvSpPr>
        <p:spPr>
          <a:xfrm>
            <a:off x="9281160" y="4114800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24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0.86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822960" y="4517136"/>
            <a:ext cx="2331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LINE_貼圖活動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3337560" y="4599432"/>
            <a:ext cx="5806440" cy="237744"/>
          </a:xfrm>
          <a:prstGeom prst="rect">
            <a:avLst/>
          </a:prstGeom>
          <a:solidFill>
            <a:srgbClr val="F2EBDA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3" name="Shape 31"/>
          <p:cNvSpPr/>
          <p:nvPr/>
        </p:nvSpPr>
        <p:spPr>
          <a:xfrm>
            <a:off x="3337560" y="4599432"/>
            <a:ext cx="67898" cy="237744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Text 32"/>
          <p:cNvSpPr/>
          <p:nvPr/>
        </p:nvSpPr>
        <p:spPr>
          <a:xfrm>
            <a:off x="9281160" y="4517136"/>
            <a:ext cx="1097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B24A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0.58</a:t>
            </a:r>
            <a:endParaRPr lang="en-US" sz="1300" dirty="0"/>
          </a:p>
        </p:txBody>
      </p:sp>
      <p:sp>
        <p:nvSpPr>
          <p:cNvPr id="35" name="Shape 33"/>
          <p:cNvSpPr/>
          <p:nvPr/>
        </p:nvSpPr>
        <p:spPr>
          <a:xfrm>
            <a:off x="822960" y="5239512"/>
            <a:ext cx="5090008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6" name="Shape 34"/>
          <p:cNvSpPr/>
          <p:nvPr/>
        </p:nvSpPr>
        <p:spPr>
          <a:xfrm>
            <a:off x="822960" y="5239512"/>
            <a:ext cx="73152" cy="1051560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7" name="Text 35"/>
          <p:cNvSpPr/>
          <p:nvPr/>
        </p:nvSpPr>
        <p:spPr>
          <a:xfrm>
            <a:off x="1097280" y="5376672"/>
            <a:ext cx="458708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隱藏金雞母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097280" y="5742432"/>
            <a:ext cx="45870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會員推播成本極低，再行銷與搜尋廣告捕捉了高意圖受眾。</a:t>
            </a:r>
            <a:endParaRPr lang="en-US" sz="1150" dirty="0"/>
          </a:p>
        </p:txBody>
      </p:sp>
      <p:sp>
        <p:nvSpPr>
          <p:cNvPr id="39" name="Shape 37"/>
          <p:cNvSpPr/>
          <p:nvPr/>
        </p:nvSpPr>
        <p:spPr>
          <a:xfrm>
            <a:off x="6278728" y="5239512"/>
            <a:ext cx="5090008" cy="1051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" name="Shape 38"/>
          <p:cNvSpPr/>
          <p:nvPr/>
        </p:nvSpPr>
        <p:spPr>
          <a:xfrm>
            <a:off x="6278728" y="5239512"/>
            <a:ext cx="73152" cy="1051560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1" name="Text 39"/>
          <p:cNvSpPr/>
          <p:nvPr/>
        </p:nvSpPr>
        <p:spPr>
          <a:xfrm>
            <a:off x="6553048" y="5376672"/>
            <a:ext cx="458708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預算黑洞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553048" y="5742432"/>
            <a:ext cx="458708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網紅、YT、貼圖雖曝光量大，但無法有效轉換成實際業績。</a:t>
            </a:r>
            <a:endParaRPr lang="en-US" sz="1150" dirty="0"/>
          </a:p>
        </p:txBody>
      </p:sp>
      <p:sp>
        <p:nvSpPr>
          <p:cNvPr id="43" name="Shape 41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4" name="Text 42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ROAS RANKING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倒入芒果冰沙"/>
          <p:cNvPicPr>
            <a:picLocks noChangeAspect="1"/>
          </p:cNvPicPr>
          <p:nvPr/>
        </p:nvPicPr>
        <p:blipFill>
          <a:blip r:embed="rId3"/>
          <a:srcRect t="9110" b="911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rgbClr val="F7F1E4">
              <a:alpha val="9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822960" y="21488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02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795528" y="2514600"/>
            <a:ext cx="54864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下階段</a:t>
            </a:r>
            <a:endParaRPr lang="en-US" sz="48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48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優化建議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822960" y="4480560"/>
            <a:ext cx="5120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700" dirty="0">
                <a:solidFill>
                  <a:srgbClr val="B45E1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停止無效花費，放大高意圖受眾的收割效益。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486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BUDGET RE-ALLOCATION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822960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預算重分配策略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9082735" y="932688"/>
            <a:ext cx="2286000" cy="457200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9082735" y="932688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ACTION REQUIRED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822960" y="1783080"/>
            <a:ext cx="4983480" cy="43434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1188720" y="2148840"/>
            <a:ext cx="1737360" cy="384048"/>
          </a:xfrm>
          <a:prstGeom prst="rect">
            <a:avLst/>
          </a:prstGeom>
          <a:solidFill>
            <a:srgbClr val="20180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1188720" y="2148840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BF6E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BEFORE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188720" y="2651760"/>
            <a:ext cx="4251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本檔期預算佔比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1188720" y="3200400"/>
            <a:ext cx="2551176" cy="502920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9"/>
          <p:cNvSpPr/>
          <p:nvPr/>
        </p:nvSpPr>
        <p:spPr>
          <a:xfrm>
            <a:off x="3739896" y="3200400"/>
            <a:ext cx="1275588" cy="502920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10"/>
          <p:cNvSpPr/>
          <p:nvPr/>
        </p:nvSpPr>
        <p:spPr>
          <a:xfrm>
            <a:off x="5015484" y="3200400"/>
            <a:ext cx="425196" cy="502920"/>
          </a:xfrm>
          <a:prstGeom prst="rect">
            <a:avLst/>
          </a:prstGeom>
          <a:solidFill>
            <a:srgbClr val="4B6B4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Shape 11"/>
          <p:cNvSpPr/>
          <p:nvPr/>
        </p:nvSpPr>
        <p:spPr>
          <a:xfrm>
            <a:off x="1188720" y="4014216"/>
            <a:ext cx="201168" cy="201168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2"/>
          <p:cNvSpPr/>
          <p:nvPr/>
        </p:nvSpPr>
        <p:spPr>
          <a:xfrm>
            <a:off x="1499616" y="3931920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廣泛/曝光型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1188720" y="4416552"/>
            <a:ext cx="201168" cy="201168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4"/>
          <p:cNvSpPr/>
          <p:nvPr/>
        </p:nvSpPr>
        <p:spPr>
          <a:xfrm>
            <a:off x="1499616" y="4334256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再行銷/搜尋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1188720" y="4818888"/>
            <a:ext cx="201168" cy="201168"/>
          </a:xfrm>
          <a:prstGeom prst="rect">
            <a:avLst/>
          </a:prstGeom>
          <a:solidFill>
            <a:srgbClr val="4B6B4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6"/>
          <p:cNvSpPr/>
          <p:nvPr/>
        </p:nvSpPr>
        <p:spPr>
          <a:xfrm>
            <a:off x="1499616" y="4736592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會員推播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1188720" y="5230368"/>
            <a:ext cx="4251960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8"/>
          <p:cNvSpPr/>
          <p:nvPr/>
        </p:nvSpPr>
        <p:spPr>
          <a:xfrm>
            <a:off x="1188720" y="5321808"/>
            <a:ext cx="4251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花費集中在頂層漏斗，導致整體獲客成本被拉高。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382512" y="1783080"/>
            <a:ext cx="4983480" cy="434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D97A2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Shape 20"/>
          <p:cNvSpPr/>
          <p:nvPr/>
        </p:nvSpPr>
        <p:spPr>
          <a:xfrm>
            <a:off x="6748272" y="2148840"/>
            <a:ext cx="1737360" cy="384048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1"/>
          <p:cNvSpPr/>
          <p:nvPr/>
        </p:nvSpPr>
        <p:spPr>
          <a:xfrm>
            <a:off x="6748272" y="2148840"/>
            <a:ext cx="17373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RECOMMENDED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6748272" y="2651760"/>
            <a:ext cx="4251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下檔期建議配置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748272" y="3200400"/>
            <a:ext cx="850392" cy="502920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Shape 24"/>
          <p:cNvSpPr/>
          <p:nvPr/>
        </p:nvSpPr>
        <p:spPr>
          <a:xfrm>
            <a:off x="7598664" y="3200400"/>
            <a:ext cx="2551176" cy="502920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Shape 25"/>
          <p:cNvSpPr/>
          <p:nvPr/>
        </p:nvSpPr>
        <p:spPr>
          <a:xfrm>
            <a:off x="10149840" y="3200400"/>
            <a:ext cx="850392" cy="502920"/>
          </a:xfrm>
          <a:prstGeom prst="rect">
            <a:avLst/>
          </a:prstGeom>
          <a:solidFill>
            <a:srgbClr val="4B6B4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8" name="Shape 26"/>
          <p:cNvSpPr/>
          <p:nvPr/>
        </p:nvSpPr>
        <p:spPr>
          <a:xfrm>
            <a:off x="6748272" y="4014216"/>
            <a:ext cx="201168" cy="201168"/>
          </a:xfrm>
          <a:prstGeom prst="rect">
            <a:avLst/>
          </a:prstGeom>
          <a:solidFill>
            <a:srgbClr val="B24A2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9" name="Text 27"/>
          <p:cNvSpPr/>
          <p:nvPr/>
        </p:nvSpPr>
        <p:spPr>
          <a:xfrm>
            <a:off x="7059168" y="3931920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廣泛/曝光型（維持基本聲量）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6748272" y="4416552"/>
            <a:ext cx="201168" cy="201168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9"/>
          <p:cNvSpPr/>
          <p:nvPr/>
        </p:nvSpPr>
        <p:spPr>
          <a:xfrm>
            <a:off x="7059168" y="4334256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再行銷/搜尋（重金加碼）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6748272" y="4818888"/>
            <a:ext cx="201168" cy="201168"/>
          </a:xfrm>
          <a:prstGeom prst="rect">
            <a:avLst/>
          </a:prstGeom>
          <a:solidFill>
            <a:srgbClr val="4B6B4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3" name="Text 31"/>
          <p:cNvSpPr/>
          <p:nvPr/>
        </p:nvSpPr>
        <p:spPr>
          <a:xfrm>
            <a:off x="7059168" y="4736592"/>
            <a:ext cx="3941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0180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20%   </a:t>
            </a:r>
            <a:r>
              <a:rPr lang="en-US" sz="120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會員推播（頻率提升）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6748272" y="5230368"/>
            <a:ext cx="4251960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" name="Text 33"/>
          <p:cNvSpPr/>
          <p:nvPr/>
        </p:nvSpPr>
        <p:spPr>
          <a:xfrm>
            <a:off x="6748272" y="5321808"/>
            <a:ext cx="4251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dirty="0">
                <a:solidFill>
                  <a:srgbClr val="B45E1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關閉貼圖與 YT，將資金移至高轉化率的 FB 再行銷與 Google 搜尋。</a:t>
            </a:r>
            <a:endParaRPr lang="en-US" sz="1200" dirty="0"/>
          </a:p>
        </p:txBody>
      </p:sp>
      <p:sp>
        <p:nvSpPr>
          <p:cNvPr id="36" name="Shape 34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7" name="Text 35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OPTIMIZATION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07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029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CREATIVE COPY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777240"/>
            <a:ext cx="9144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受眾溝通與文案微調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822960" y="1463040"/>
            <a:ext cx="10545775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25000"/>
              </a:lnSpc>
              <a:buNone/>
            </a:pPr>
            <a:r>
              <a:rPr lang="en-US" sz="135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針對再行銷與會員推播，建議依 TA 標籤（大學生、上班族、媽媽）抽換不同語氣文案，但</a:t>
            </a:r>
            <a:r>
              <a:rPr lang="en-US" sz="1350" b="1" dirty="0">
                <a:solidFill>
                  <a:srgbClr val="B45E12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統一使用高轉換的「清爽夏日感」母圖</a:t>
            </a:r>
            <a:r>
              <a:rPr lang="en-US" sz="135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。</a:t>
            </a:r>
            <a:endParaRPr lang="en-US" sz="135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822960" y="2148840"/>
          <a:ext cx="10545775" cy="914400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9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受眾標籤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痛點 / 需求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50" b="1" dirty="0">
                          <a:solidFill>
                            <a:srgbClr val="FBF6EC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文案優化範例 (A/B Test)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18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大學生 (18-24)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7C7160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追求 CP 值、好拍跟風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芒果季開跑啦！月底救星，週一到週四「愛文芒果冰沙」第二杯半價。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  <a:p>
                      <a:pPr marL="0" indent="0">
                        <a:lnSpc>
                          <a:spcPct val="1250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#CP值爆表  #跟上沒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文青上班族 (25-34)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7C7160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在意真材實料、不要太甜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用一杯純粹，撫平焦躁的工作日。新鮮愛文芒果切塊，喝得到真實果肉，清爽不甜膩。夏季限定，邀同事一起享受第二杯半價。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50" b="1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親子媽媽 (30-45)</a:t>
                      </a:r>
                      <a:endParaRPr lang="en-US" sz="125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BD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>
                          <a:solidFill>
                            <a:srgbClr val="7C7160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成分安心、好喝無負擔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20180E"/>
                          </a:solidFill>
                          <a:latin typeface="SimHei" pitchFamily="34" charset="0"/>
                          <a:ea typeface="SimHei" pitchFamily="34" charset="-122"/>
                          <a:cs typeface="SimHei" pitchFamily="34" charset="-120"/>
                        </a:rPr>
                        <a:t>給家人喝的，當然要選最好的。產地直送新鮮芒果＋在地好茶，天然果香無人工負擔。今天下班，帶兩杯回家吧！（第二杯半價優惠中）</a:t>
                      </a:r>
                      <a:endParaRPr lang="en-US" sz="1200" dirty="0">
                        <a:latin typeface="SimHei" charset="0"/>
                        <a:ea typeface="SimHei" charset="0"/>
                        <a:cs typeface="SimHei" charset="0"/>
                      </a:endParaRPr>
                    </a:p>
                  </a:txBody>
                  <a:tcPr marL="88900" marR="88900" marT="50800" marB="50800" anchor="ctr">
                    <a:lnL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C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822960" y="5623560"/>
            <a:ext cx="10545775" cy="658368"/>
          </a:xfrm>
          <a:prstGeom prst="rect">
            <a:avLst/>
          </a:prstGeom>
          <a:solidFill>
            <a:srgbClr val="F4E3D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4"/>
          <p:cNvSpPr/>
          <p:nvPr/>
        </p:nvSpPr>
        <p:spPr>
          <a:xfrm>
            <a:off x="822960" y="5623560"/>
            <a:ext cx="82296" cy="658368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1143000" y="5623560"/>
            <a:ext cx="9997135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b="1" kern="0" spc="100" dirty="0">
                <a:solidFill>
                  <a:srgbClr val="B45E1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 RULE   </a:t>
            </a:r>
            <a:r>
              <a:rPr lang="en-US" sz="1200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文案需避免「神級」、「秒殺」等誇飾，以及「排毒」、「養生」等醫療字眼，維持品牌日常感。</a:t>
            </a:r>
            <a:endParaRPr lang="en-US" sz="1100" dirty="0"/>
          </a:p>
        </p:txBody>
      </p:sp>
      <p:sp>
        <p:nvSpPr>
          <p:cNvPr id="5" name="Shape 6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CREATIVE COPY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08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6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2960" y="5486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NEXT STEPS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22960" y="82296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20180E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結案總結與下一步行動</a:t>
            </a:r>
            <a:endParaRPr lang="en-US" sz="3400" dirty="0"/>
          </a:p>
        </p:txBody>
      </p:sp>
      <p:sp>
        <p:nvSpPr>
          <p:cNvPr id="4" name="Shape 2"/>
          <p:cNvSpPr/>
          <p:nvPr/>
        </p:nvSpPr>
        <p:spPr>
          <a:xfrm>
            <a:off x="822960" y="1828800"/>
            <a:ext cx="3392424" cy="306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Shape 3"/>
          <p:cNvSpPr/>
          <p:nvPr/>
        </p:nvSpPr>
        <p:spPr>
          <a:xfrm>
            <a:off x="822960" y="1828800"/>
            <a:ext cx="3392424" cy="82296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1143000" y="210312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7D6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1143000" y="2880360"/>
            <a:ext cx="27523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B45E12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止血　</a:t>
            </a:r>
            <a:r>
              <a:rPr lang="en-US" sz="15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立即關閉低效廣泛組合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143000" y="3566160"/>
            <a:ext cx="275234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5000"/>
              </a:lnSpc>
              <a:buNone/>
            </a:pPr>
            <a:r>
              <a:rPr lang="en-US" sz="125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暫停 LINE 貼圖活動、Google YT 品牌影片、IG 網紅限動廣告，防止預算在無轉換意圖的漏斗頂層持續流失。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489704" y="1828800"/>
            <a:ext cx="3392424" cy="306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8"/>
          <p:cNvSpPr/>
          <p:nvPr/>
        </p:nvSpPr>
        <p:spPr>
          <a:xfrm>
            <a:off x="4489704" y="1828800"/>
            <a:ext cx="3392424" cy="82296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9"/>
          <p:cNvSpPr/>
          <p:nvPr/>
        </p:nvSpPr>
        <p:spPr>
          <a:xfrm>
            <a:off x="4809744" y="210312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7D6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4809744" y="2880360"/>
            <a:ext cx="27523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B45E12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擴張　</a:t>
            </a:r>
            <a:r>
              <a:rPr lang="en-US" sz="15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加碼高 ROAS 渠道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809744" y="3566160"/>
            <a:ext cx="275234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5000"/>
              </a:lnSpc>
              <a:buNone/>
            </a:pPr>
            <a:r>
              <a:rPr lang="en-US" sz="125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將釋出的預算集中投入 FB 再行銷與 Google 關鍵字搜尋，並針對曾加車但未結帳的受眾提高出價。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8156448" y="1828800"/>
            <a:ext cx="3392424" cy="30632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Shape 13"/>
          <p:cNvSpPr/>
          <p:nvPr/>
        </p:nvSpPr>
        <p:spPr>
          <a:xfrm>
            <a:off x="8156448" y="1828800"/>
            <a:ext cx="3392424" cy="82296"/>
          </a:xfrm>
          <a:prstGeom prst="rect">
            <a:avLst/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4"/>
          <p:cNvSpPr/>
          <p:nvPr/>
        </p:nvSpPr>
        <p:spPr>
          <a:xfrm>
            <a:off x="8476488" y="2103120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E7D6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4000" dirty="0"/>
          </a:p>
        </p:txBody>
      </p:sp>
      <p:sp>
        <p:nvSpPr>
          <p:cNvPr id="17" name="Text 15"/>
          <p:cNvSpPr/>
          <p:nvPr/>
        </p:nvSpPr>
        <p:spPr>
          <a:xfrm>
            <a:off x="8476488" y="2880360"/>
            <a:ext cx="27523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B45E12"/>
                </a:solidFill>
                <a:latin typeface="MingLiU" pitchFamily="34" charset="0"/>
                <a:ea typeface="MingLiU" pitchFamily="34" charset="-122"/>
                <a:cs typeface="MingLiU" pitchFamily="34" charset="-120"/>
              </a:rPr>
              <a:t>深化　</a:t>
            </a:r>
            <a:r>
              <a:rPr lang="en-US" sz="1500" b="1" dirty="0">
                <a:solidFill>
                  <a:srgbClr val="20180E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啟動舊客分眾推播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8476488" y="3566160"/>
            <a:ext cx="2752344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35000"/>
              </a:lnSpc>
              <a:buNone/>
            </a:pPr>
            <a:r>
              <a:rPr lang="en-US" sz="1250" dirty="0">
                <a:solidFill>
                  <a:srgbClr val="7C7160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針對 ROAS 高達 49.6 的 LINE 官方帳號，規劃下半月依「不同屬性標籤」推送專屬文案，衝刺檔期末段回購率。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3992728" y="5257800"/>
            <a:ext cx="4206240" cy="658368"/>
          </a:xfrm>
          <a:prstGeom prst="roundRect">
            <a:avLst>
              <a:gd name="adj" fmla="val 50000"/>
            </a:avLst>
          </a:prstGeom>
          <a:solidFill>
            <a:srgbClr val="D97A2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8"/>
          <p:cNvSpPr/>
          <p:nvPr/>
        </p:nvSpPr>
        <p:spPr>
          <a:xfrm>
            <a:off x="3992728" y="5257800"/>
            <a:ext cx="4206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SimHei" pitchFamily="34" charset="0"/>
                <a:ea typeface="SimHei" pitchFamily="34" charset="-122"/>
                <a:cs typeface="SimHei" pitchFamily="34" charset="-120"/>
              </a:rPr>
              <a:t>前往廣告後台設定變更  →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22960" y="6419088"/>
            <a:ext cx="10545775" cy="0"/>
          </a:xfrm>
          <a:prstGeom prst="line">
            <a:avLst/>
          </a:prstGeom>
          <a:noFill/>
          <a:ln w="12700">
            <a:solidFill>
              <a:srgbClr val="D9CFB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Text 20"/>
          <p:cNvSpPr/>
          <p:nvPr/>
        </p:nvSpPr>
        <p:spPr>
          <a:xfrm>
            <a:off x="822960" y="6473952"/>
            <a:ext cx="7315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7C71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FRESHDIARY  /  NEXT STEPS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271455" y="6473952"/>
            <a:ext cx="10972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50" b="1" dirty="0">
                <a:solidFill>
                  <a:srgbClr val="D97A2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09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514</Words>
  <Application>Microsoft Macintosh PowerPoint</Application>
  <PresentationFormat>寬螢幕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MingLiU</vt:lpstr>
      <vt:lpstr>SimHei</vt:lpstr>
      <vt:lpstr>Arial</vt:lpstr>
      <vt:lpstr>Calibri</vt:lpstr>
      <vt:lpstr>Georgia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Chang</dc:creator>
  <cp:lastModifiedBy>Jerry Chang</cp:lastModifiedBy>
  <cp:revision>1</cp:revision>
  <dcterms:created xsi:type="dcterms:W3CDTF">2026-07-01T22:45:49Z</dcterms:created>
  <dcterms:modified xsi:type="dcterms:W3CDTF">2026-07-01T23:01:38Z</dcterms:modified>
</cp:coreProperties>
</file>