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/>
    <p:restoredTop sz="94631"/>
  </p:normalViewPr>
  <p:slideViewPr>
    <p:cSldViewPr snapToGrid="0">
      <p:cViewPr varScale="1">
        <p:scale>
          <a:sx n="85" d="100"/>
          <a:sy n="85" d="100"/>
        </p:scale>
        <p:origin x="208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6/29/26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695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B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agent/turn2/workspace/images/image-290bcf87852005a0d748a469dcbc55d6.jpg"/>
          <p:cNvPicPr>
            <a:picLocks noChangeAspect="1"/>
          </p:cNvPicPr>
          <p:nvPr/>
        </p:nvPicPr>
        <p:blipFill>
          <a:blip r:embed="rId3"/>
          <a:srcRect l="28076" r="28076"/>
          <a:stretch/>
        </p:blipFill>
        <p:spPr>
          <a:xfrm>
            <a:off x="7680960" y="0"/>
            <a:ext cx="451073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498080" y="0"/>
            <a:ext cx="201168" cy="6858000"/>
          </a:xfrm>
          <a:prstGeom prst="rect">
            <a:avLst/>
          </a:prstGeom>
          <a:solidFill>
            <a:srgbClr val="EE8B1E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1"/>
          <p:cNvSpPr/>
          <p:nvPr/>
        </p:nvSpPr>
        <p:spPr>
          <a:xfrm>
            <a:off x="685800" y="822960"/>
            <a:ext cx="6400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300" dirty="0">
                <a:solidFill>
                  <a:srgbClr val="C9690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INTERNAL REVIEW   ·   2026.06.30</a:t>
            </a:r>
            <a:endParaRPr lang="en-US" sz="1300" dirty="0"/>
          </a:p>
        </p:txBody>
      </p:sp>
      <p:sp>
        <p:nvSpPr>
          <p:cNvPr id="5" name="Text 2"/>
          <p:cNvSpPr/>
          <p:nvPr/>
        </p:nvSpPr>
        <p:spPr>
          <a:xfrm>
            <a:off x="640080" y="1554480"/>
            <a:ext cx="667512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2400" b="1" dirty="0">
                <a:solidFill>
                  <a:srgbClr val="2E6B4F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鮮萃日記 FreshDiary</a:t>
            </a:r>
            <a:endParaRPr lang="en-US" sz="2400" dirty="0"/>
          </a:p>
          <a:p>
            <a:pPr marL="0" indent="0" algn="l">
              <a:lnSpc>
                <a:spcPct val="110000"/>
              </a:lnSpc>
              <a:buNone/>
            </a:pPr>
            <a:r>
              <a:rPr lang="en-US" sz="4600" b="1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夏季芒果季</a:t>
            </a:r>
            <a:r>
              <a:rPr lang="en-US" sz="3800" b="1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：廣告結案健檢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658368" y="3886200"/>
            <a:ext cx="65836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600" b="1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活動檔期：6/1 – 6/30</a:t>
            </a:r>
            <a:endParaRPr lang="en-US" sz="1600" dirty="0"/>
          </a:p>
          <a:p>
            <a:pPr marL="0" indent="0" algn="l">
              <a:lnSpc>
                <a:spcPct val="120000"/>
              </a:lnSpc>
              <a:buNone/>
            </a:pPr>
            <a:r>
              <a:rPr lang="en-US" sz="1600" dirty="0">
                <a:solidFill>
                  <a:srgbClr val="8C7B62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受眾分析、漏斗健檢與下檔期優化方針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658368" y="5074920"/>
            <a:ext cx="3246120" cy="868680"/>
          </a:xfrm>
          <a:prstGeom prst="roundRect">
            <a:avLst>
              <a:gd name="adj" fmla="val 10526"/>
            </a:avLst>
          </a:prstGeom>
          <a:solidFill>
            <a:srgbClr val="FFFFFF"/>
          </a:solidFill>
          <a:ln w="12700">
            <a:solidFill>
              <a:srgbClr val="F3E8D2"/>
            </a:solidFill>
            <a:prstDash val="solid"/>
          </a:ln>
          <a:effectLst>
            <a:outerShdw blurRad="63500" dist="25400" dir="5400000" algn="bl" rotWithShape="0">
              <a:srgbClr val="C9A86A">
                <a:alpha val="25000"/>
              </a:srgb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8" name="Shape 5"/>
          <p:cNvSpPr/>
          <p:nvPr/>
        </p:nvSpPr>
        <p:spPr>
          <a:xfrm>
            <a:off x="4069080" y="5074920"/>
            <a:ext cx="3246120" cy="868680"/>
          </a:xfrm>
          <a:prstGeom prst="roundRect">
            <a:avLst>
              <a:gd name="adj" fmla="val 10526"/>
            </a:avLst>
          </a:prstGeom>
          <a:solidFill>
            <a:srgbClr val="FFFFFF"/>
          </a:solidFill>
          <a:ln w="12700">
            <a:solidFill>
              <a:srgbClr val="F3E8D2"/>
            </a:solidFill>
            <a:prstDash val="solid"/>
          </a:ln>
          <a:effectLst>
            <a:outerShdw blurRad="63500" dist="25400" dir="5400000" algn="bl" rotWithShape="0">
              <a:srgbClr val="C9A86A">
                <a:alpha val="25000"/>
              </a:srgb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9" name="Text 6"/>
          <p:cNvSpPr/>
          <p:nvPr/>
        </p:nvSpPr>
        <p:spPr>
          <a:xfrm>
            <a:off x="868680" y="5074920"/>
            <a:ext cx="28346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000" b="1" dirty="0">
                <a:solidFill>
                  <a:srgbClr val="C9690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報告對象
</a:t>
            </a:r>
            <a:r>
              <a:rPr lang="en-US" sz="1500" b="1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行銷執行團隊</a:t>
            </a:r>
            <a:endParaRPr lang="en-US" sz="1000" dirty="0"/>
          </a:p>
        </p:txBody>
      </p:sp>
      <p:sp>
        <p:nvSpPr>
          <p:cNvPr id="10" name="Text 7"/>
          <p:cNvSpPr/>
          <p:nvPr/>
        </p:nvSpPr>
        <p:spPr>
          <a:xfrm>
            <a:off x="4279392" y="5074920"/>
            <a:ext cx="28346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000" b="1" dirty="0">
                <a:solidFill>
                  <a:srgbClr val="C9690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報告定調
</a:t>
            </a:r>
            <a:r>
              <a:rPr lang="en-US" sz="1500" b="1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漏斗分析與預算優化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2E6B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agent/turn2/workspace/images/image-290bcf87852005a0d748a469dcbc55d6.jpg"/>
          <p:cNvPicPr>
            <a:picLocks noChangeAspect="1"/>
          </p:cNvPicPr>
          <p:nvPr/>
        </p:nvPicPr>
        <p:blipFill>
          <a:blip r:embed="rId3">
            <a:alphaModFix amt="22000"/>
          </a:blip>
          <a:srcRect t="7811" b="781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2E6B4F">
              <a:alpha val="70000"/>
            </a:srgbClr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1"/>
          <p:cNvSpPr/>
          <p:nvPr/>
        </p:nvSpPr>
        <p:spPr>
          <a:xfrm>
            <a:off x="0" y="1965960"/>
            <a:ext cx="1219169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kern="0" spc="300" dirty="0">
                <a:solidFill>
                  <a:srgbClr val="E0A52E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鮮萃日記 FreshDiary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0" y="2377440"/>
            <a:ext cx="12191695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600" b="1" dirty="0">
                <a:solidFill>
                  <a:srgbClr val="FFFFFF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Q &amp; A</a:t>
            </a:r>
            <a:endParaRPr lang="en-US" sz="9600" dirty="0"/>
          </a:p>
        </p:txBody>
      </p:sp>
      <p:sp>
        <p:nvSpPr>
          <p:cNvPr id="6" name="Text 3"/>
          <p:cNvSpPr/>
          <p:nvPr/>
        </p:nvSpPr>
        <p:spPr>
          <a:xfrm>
            <a:off x="0" y="3977640"/>
            <a:ext cx="1219169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i="1" dirty="0">
                <a:solidFill>
                  <a:srgbClr val="EAF3ED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感謝聆聽，讓我們專注於高價值的轉換。</a:t>
            </a:r>
            <a:endParaRPr lang="en-US" sz="2000" dirty="0"/>
          </a:p>
        </p:txBody>
      </p:sp>
      <p:sp>
        <p:nvSpPr>
          <p:cNvPr id="7" name="Shape 4"/>
          <p:cNvSpPr/>
          <p:nvPr/>
        </p:nvSpPr>
        <p:spPr>
          <a:xfrm>
            <a:off x="5547208" y="4800600"/>
            <a:ext cx="1097280" cy="54864"/>
          </a:xfrm>
          <a:prstGeom prst="rect">
            <a:avLst/>
          </a:prstGeom>
          <a:solidFill>
            <a:srgbClr val="EE8B1E"/>
          </a:solidFill>
          <a:ln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02920"/>
            <a:ext cx="108813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整體活動成效總覽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640080" y="1325880"/>
            <a:ext cx="822960" cy="54864"/>
          </a:xfrm>
          <a:prstGeom prst="rect">
            <a:avLst/>
          </a:prstGeom>
          <a:solidFill>
            <a:srgbClr val="EE8B1E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2"/>
          <p:cNvSpPr/>
          <p:nvPr/>
        </p:nvSpPr>
        <p:spPr>
          <a:xfrm>
            <a:off x="658368" y="1828800"/>
            <a:ext cx="5486400" cy="3474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本次「夏季芒果季」整體表現優異，主打拉新客與衝會員回購，最終創造了破百萬營收。</a:t>
            </a:r>
            <a:endParaRPr lang="en-US" sz="1800" dirty="0"/>
          </a:p>
          <a:p>
            <a:pPr marL="0" indent="0" algn="l">
              <a:lnSpc>
                <a:spcPct val="140000"/>
              </a:lnSpc>
              <a:buNone/>
            </a:pPr>
            <a:endParaRPr lang="en-US" sz="1800" dirty="0"/>
          </a:p>
          <a:p>
            <a:pPr marL="0" indent="0" algn="l">
              <a:lnSpc>
                <a:spcPct val="140000"/>
              </a:lnSpc>
              <a:buNone/>
            </a:pPr>
            <a:r>
              <a:rPr lang="en-US" sz="1800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但細看底層數據，預算分配存在極端現象：</a:t>
            </a:r>
            <a:r>
              <a:rPr lang="en-US" sz="1800" b="1" dirty="0">
                <a:solidFill>
                  <a:srgbClr val="C9690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精準受眾貢獻了絕大多數利潤</a:t>
            </a:r>
            <a:r>
              <a:rPr lang="en-US" sz="1800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，而廣泛受眾測試則出現嚴重虧損。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6720840" y="1783080"/>
            <a:ext cx="4800600" cy="1298448"/>
          </a:xfrm>
          <a:prstGeom prst="roundRect">
            <a:avLst>
              <a:gd name="adj" fmla="val 5634"/>
            </a:avLst>
          </a:prstGeom>
          <a:solidFill>
            <a:srgbClr val="FFFFFF"/>
          </a:solidFill>
          <a:ln w="12700">
            <a:solidFill>
              <a:srgbClr val="F3E8D2"/>
            </a:solidFill>
            <a:prstDash val="solid"/>
          </a:ln>
          <a:effectLst>
            <a:outerShdw blurRad="76200" dist="25400" dir="5400000" algn="bl" rotWithShape="0">
              <a:srgbClr val="C9A86A">
                <a:alpha val="28000"/>
              </a:srgb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6" name="Shape 4"/>
          <p:cNvSpPr/>
          <p:nvPr/>
        </p:nvSpPr>
        <p:spPr>
          <a:xfrm>
            <a:off x="6720840" y="1783080"/>
            <a:ext cx="109728" cy="1298448"/>
          </a:xfrm>
          <a:prstGeom prst="rect">
            <a:avLst/>
          </a:prstGeom>
          <a:solidFill>
            <a:srgbClr val="8C7B62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7" name="Text 5"/>
          <p:cNvSpPr/>
          <p:nvPr/>
        </p:nvSpPr>
        <p:spPr>
          <a:xfrm>
            <a:off x="7086600" y="1947672"/>
            <a:ext cx="4160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kern="0" spc="200" dirty="0">
                <a:solidFill>
                  <a:srgbClr val="8C7B62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TOTAL SPEND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7086600" y="2240280"/>
            <a:ext cx="4160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8C7B62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$243,000</a:t>
            </a:r>
            <a:endParaRPr lang="en-US" sz="4000" dirty="0"/>
          </a:p>
        </p:txBody>
      </p:sp>
      <p:sp>
        <p:nvSpPr>
          <p:cNvPr id="9" name="Shape 7"/>
          <p:cNvSpPr/>
          <p:nvPr/>
        </p:nvSpPr>
        <p:spPr>
          <a:xfrm>
            <a:off x="6720840" y="3392424"/>
            <a:ext cx="4800600" cy="1298448"/>
          </a:xfrm>
          <a:prstGeom prst="roundRect">
            <a:avLst>
              <a:gd name="adj" fmla="val 5634"/>
            </a:avLst>
          </a:prstGeom>
          <a:solidFill>
            <a:srgbClr val="FFFFFF"/>
          </a:solidFill>
          <a:ln w="12700">
            <a:solidFill>
              <a:srgbClr val="F3E8D2"/>
            </a:solidFill>
            <a:prstDash val="solid"/>
          </a:ln>
          <a:effectLst>
            <a:outerShdw blurRad="76200" dist="25400" dir="5400000" algn="bl" rotWithShape="0">
              <a:srgbClr val="C9A86A">
                <a:alpha val="28000"/>
              </a:srgb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10" name="Shape 8"/>
          <p:cNvSpPr/>
          <p:nvPr/>
        </p:nvSpPr>
        <p:spPr>
          <a:xfrm>
            <a:off x="6720840" y="3392424"/>
            <a:ext cx="109728" cy="1298448"/>
          </a:xfrm>
          <a:prstGeom prst="rect">
            <a:avLst/>
          </a:prstGeom>
          <a:solidFill>
            <a:srgbClr val="2E6B4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1" name="Text 9"/>
          <p:cNvSpPr/>
          <p:nvPr/>
        </p:nvSpPr>
        <p:spPr>
          <a:xfrm>
            <a:off x="7086600" y="3557016"/>
            <a:ext cx="4160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kern="0" spc="200" dirty="0">
                <a:solidFill>
                  <a:srgbClr val="8C7B62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TOTAL REVENUE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7086600" y="3849624"/>
            <a:ext cx="4160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2E6B4F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$1,173,000</a:t>
            </a:r>
            <a:endParaRPr lang="en-US" sz="4000" dirty="0"/>
          </a:p>
        </p:txBody>
      </p:sp>
      <p:sp>
        <p:nvSpPr>
          <p:cNvPr id="13" name="Shape 11"/>
          <p:cNvSpPr/>
          <p:nvPr/>
        </p:nvSpPr>
        <p:spPr>
          <a:xfrm>
            <a:off x="6720840" y="5001768"/>
            <a:ext cx="4800600" cy="1298448"/>
          </a:xfrm>
          <a:prstGeom prst="roundRect">
            <a:avLst>
              <a:gd name="adj" fmla="val 5634"/>
            </a:avLst>
          </a:prstGeom>
          <a:solidFill>
            <a:srgbClr val="FFFFFF"/>
          </a:solidFill>
          <a:ln w="12700">
            <a:solidFill>
              <a:srgbClr val="F3E8D2"/>
            </a:solidFill>
            <a:prstDash val="solid"/>
          </a:ln>
          <a:effectLst>
            <a:outerShdw blurRad="76200" dist="25400" dir="5400000" algn="bl" rotWithShape="0">
              <a:srgbClr val="C9A86A">
                <a:alpha val="28000"/>
              </a:srgb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14" name="Shape 12"/>
          <p:cNvSpPr/>
          <p:nvPr/>
        </p:nvSpPr>
        <p:spPr>
          <a:xfrm>
            <a:off x="6720840" y="5001768"/>
            <a:ext cx="109728" cy="1298448"/>
          </a:xfrm>
          <a:prstGeom prst="rect">
            <a:avLst/>
          </a:prstGeom>
          <a:solidFill>
            <a:srgbClr val="C9690C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5" name="Text 13"/>
          <p:cNvSpPr/>
          <p:nvPr/>
        </p:nvSpPr>
        <p:spPr>
          <a:xfrm>
            <a:off x="7086600" y="5166360"/>
            <a:ext cx="4160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kern="0" spc="200" dirty="0">
                <a:solidFill>
                  <a:srgbClr val="8C7B62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OVERALL ROAS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7086600" y="5458968"/>
            <a:ext cx="41605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C9690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4.83</a:t>
            </a:r>
            <a:endParaRPr lang="en-US" sz="4000" dirty="0"/>
          </a:p>
        </p:txBody>
      </p:sp>
      <p:sp>
        <p:nvSpPr>
          <p:cNvPr id="17" name="Text 15"/>
          <p:cNvSpPr/>
          <p:nvPr/>
        </p:nvSpPr>
        <p:spPr>
          <a:xfrm>
            <a:off x="640080" y="6419088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200" dirty="0">
                <a:solidFill>
                  <a:srgbClr val="8C7B62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FRESHDIARY / CAMPAIGN REVIEW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10789920" y="6419088"/>
            <a:ext cx="75895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C9690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02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2E6B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agent/turn2/workspace/images/image-e632b32c84d3245c8908fda3085db228.jpg"/>
          <p:cNvPicPr>
            <a:picLocks noChangeAspect="1"/>
          </p:cNvPicPr>
          <p:nvPr/>
        </p:nvPicPr>
        <p:blipFill>
          <a:blip r:embed="rId3"/>
          <a:srcRect l="26298" r="26298"/>
          <a:stretch/>
        </p:blipFill>
        <p:spPr>
          <a:xfrm>
            <a:off x="7315200" y="0"/>
            <a:ext cx="48764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178040" y="0"/>
            <a:ext cx="164592" cy="6858000"/>
          </a:xfrm>
          <a:prstGeom prst="rect">
            <a:avLst/>
          </a:prstGeom>
          <a:solidFill>
            <a:srgbClr val="EE8B1E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1"/>
          <p:cNvSpPr/>
          <p:nvPr/>
        </p:nvSpPr>
        <p:spPr>
          <a:xfrm>
            <a:off x="777240" y="2148840"/>
            <a:ext cx="5943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kern="0" spc="400" dirty="0">
                <a:solidFill>
                  <a:srgbClr val="E0A52E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CHAPTER 01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758952" y="2697480"/>
            <a:ext cx="612648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漏斗表現與平台健檢</a:t>
            </a:r>
            <a:endParaRPr lang="en-US" sz="4400" dirty="0"/>
          </a:p>
        </p:txBody>
      </p:sp>
      <p:sp>
        <p:nvSpPr>
          <p:cNvPr id="6" name="Shape 3"/>
          <p:cNvSpPr/>
          <p:nvPr/>
        </p:nvSpPr>
        <p:spPr>
          <a:xfrm>
            <a:off x="777240" y="4370832"/>
            <a:ext cx="868680" cy="64008"/>
          </a:xfrm>
          <a:prstGeom prst="rect">
            <a:avLst/>
          </a:prstGeom>
          <a:solidFill>
            <a:srgbClr val="EE8B1E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7" name="Text 4"/>
          <p:cNvSpPr/>
          <p:nvPr/>
        </p:nvSpPr>
        <p:spPr>
          <a:xfrm>
            <a:off x="777240" y="4572000"/>
            <a:ext cx="58521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700" i="1" dirty="0">
                <a:solidFill>
                  <a:srgbClr val="EAF3ED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找出哪裡賺錢，哪裡漏財。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777240" y="6419088"/>
            <a:ext cx="5943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BCD6C7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FRESHDIARY / SECTION 01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02920"/>
            <a:ext cx="108813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行銷漏斗斷層分析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640080" y="1325880"/>
            <a:ext cx="822960" cy="54864"/>
          </a:xfrm>
          <a:prstGeom prst="rect">
            <a:avLst/>
          </a:prstGeom>
          <a:solidFill>
            <a:srgbClr val="EE8B1E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2"/>
          <p:cNvSpPr/>
          <p:nvPr/>
        </p:nvSpPr>
        <p:spPr>
          <a:xfrm>
            <a:off x="658368" y="1508760"/>
            <a:ext cx="667512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25000"/>
              </a:lnSpc>
              <a:buNone/>
            </a:pPr>
            <a:r>
              <a:rPr lang="en-US" sz="1450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我們將廣告組合分為「精準受眾 (會員/再行銷)」與「廣泛受眾 (網紅/貼圖/YT)」。明顯看出，廣泛受眾在</a:t>
            </a:r>
            <a:r>
              <a:rPr lang="en-US" sz="1450" b="1" dirty="0">
                <a:solidFill>
                  <a:srgbClr val="C0392B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「點擊 → 加車」</a:t>
            </a:r>
            <a:r>
              <a:rPr lang="en-US" sz="1450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階段發生了嚴重斷層。</a:t>
            </a:r>
            <a:endParaRPr lang="en-US" sz="145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658368" y="2514600"/>
          <a:ext cx="6675120" cy="2770632"/>
        </p:xfrm>
        <a:graphic>
          <a:graphicData uri="http://schemas.openxmlformats.org/drawingml/2006/table">
            <a:tbl>
              <a:tblPr/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8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8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Microsoft JhengHei" pitchFamily="34" charset="0"/>
                          <a:ea typeface="Microsoft JhengHei" pitchFamily="34" charset="-122"/>
                          <a:cs typeface="Microsoft JhengHei" pitchFamily="34" charset="-120"/>
                        </a:rPr>
                        <a:t>Stage</a:t>
                      </a:r>
                      <a:endParaRPr lang="en-US" sz="1400" dirty="0">
                        <a:latin typeface="Microsoft JhengHei" charset="0"/>
                        <a:ea typeface="Microsoft JhengHei" charset="0"/>
                        <a:cs typeface="Microsoft JhengHe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B4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Microsoft JhengHei" pitchFamily="34" charset="0"/>
                          <a:ea typeface="Microsoft JhengHei" pitchFamily="34" charset="-122"/>
                          <a:cs typeface="Microsoft JhengHei" pitchFamily="34" charset="-120"/>
                        </a:rPr>
                        <a:t>精準受眾</a:t>
                      </a:r>
                      <a:endParaRPr lang="en-US" sz="1400" dirty="0">
                        <a:latin typeface="Microsoft JhengHei" charset="0"/>
                        <a:ea typeface="Microsoft JhengHei" charset="0"/>
                        <a:cs typeface="Microsoft JhengHe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B4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Microsoft JhengHei" pitchFamily="34" charset="0"/>
                          <a:ea typeface="Microsoft JhengHei" pitchFamily="34" charset="-122"/>
                          <a:cs typeface="Microsoft JhengHei" pitchFamily="34" charset="-120"/>
                        </a:rPr>
                        <a:t>廣泛受眾</a:t>
                      </a:r>
                      <a:endParaRPr lang="en-US" sz="1400" dirty="0">
                        <a:latin typeface="Microsoft JhengHei" charset="0"/>
                        <a:ea typeface="Microsoft JhengHei" charset="0"/>
                        <a:cs typeface="Microsoft JhengHe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B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9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350" b="1" dirty="0">
                          <a:solidFill>
                            <a:srgbClr val="33291C"/>
                          </a:solidFill>
                          <a:latin typeface="Microsoft JhengHei" pitchFamily="34" charset="0"/>
                          <a:ea typeface="Microsoft JhengHei" pitchFamily="34" charset="-122"/>
                          <a:cs typeface="Microsoft JhengHei" pitchFamily="34" charset="-120"/>
                        </a:rPr>
                        <a:t>曝光 (Imp)</a:t>
                      </a:r>
                      <a:endParaRPr lang="en-US" sz="1350" dirty="0">
                        <a:latin typeface="Microsoft JhengHei" charset="0"/>
                        <a:ea typeface="Microsoft JhengHei" charset="0"/>
                        <a:cs typeface="Microsoft JhengHe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50" dirty="0">
                          <a:solidFill>
                            <a:srgbClr val="33291C"/>
                          </a:solidFill>
                          <a:latin typeface="Microsoft JhengHei" pitchFamily="34" charset="0"/>
                          <a:ea typeface="Microsoft JhengHei" pitchFamily="34" charset="-122"/>
                          <a:cs typeface="Microsoft JhengHei" pitchFamily="34" charset="-120"/>
                        </a:rPr>
                        <a:t>250,000</a:t>
                      </a:r>
                      <a:endParaRPr lang="en-US" sz="1350" dirty="0">
                        <a:latin typeface="Microsoft JhengHei" charset="0"/>
                        <a:ea typeface="Microsoft JhengHei" charset="0"/>
                        <a:cs typeface="Microsoft JhengHe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50" dirty="0">
                          <a:solidFill>
                            <a:srgbClr val="33291C"/>
                          </a:solidFill>
                          <a:latin typeface="Microsoft JhengHei" pitchFamily="34" charset="0"/>
                          <a:ea typeface="Microsoft JhengHei" pitchFamily="34" charset="-122"/>
                          <a:cs typeface="Microsoft JhengHei" pitchFamily="34" charset="-120"/>
                        </a:rPr>
                        <a:t>1,850,000</a:t>
                      </a:r>
                      <a:endParaRPr lang="en-US" sz="1350" dirty="0">
                        <a:latin typeface="Microsoft JhengHei" charset="0"/>
                        <a:ea typeface="Microsoft JhengHei" charset="0"/>
                        <a:cs typeface="Microsoft JhengHe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9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350" b="1" dirty="0">
                          <a:solidFill>
                            <a:srgbClr val="33291C"/>
                          </a:solidFill>
                          <a:latin typeface="Microsoft JhengHei" pitchFamily="34" charset="0"/>
                          <a:ea typeface="Microsoft JhengHei" pitchFamily="34" charset="-122"/>
                          <a:cs typeface="Microsoft JhengHei" pitchFamily="34" charset="-120"/>
                        </a:rPr>
                        <a:t>點擊 (Click)</a:t>
                      </a:r>
                      <a:endParaRPr lang="en-US" sz="1350" dirty="0">
                        <a:latin typeface="Microsoft JhengHei" charset="0"/>
                        <a:ea typeface="Microsoft JhengHei" charset="0"/>
                        <a:cs typeface="Microsoft JhengHe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D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50" dirty="0">
                          <a:solidFill>
                            <a:srgbClr val="33291C"/>
                          </a:solidFill>
                          <a:latin typeface="Microsoft JhengHei" pitchFamily="34" charset="0"/>
                          <a:ea typeface="Microsoft JhengHei" pitchFamily="34" charset="-122"/>
                          <a:cs typeface="Microsoft JhengHei" pitchFamily="34" charset="-120"/>
                        </a:rPr>
                        <a:t>12,500  (5%)</a:t>
                      </a:r>
                      <a:endParaRPr lang="en-US" sz="1350" dirty="0">
                        <a:latin typeface="Microsoft JhengHei" charset="0"/>
                        <a:ea typeface="Microsoft JhengHei" charset="0"/>
                        <a:cs typeface="Microsoft JhengHe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D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50" dirty="0">
                          <a:solidFill>
                            <a:srgbClr val="33291C"/>
                          </a:solidFill>
                          <a:latin typeface="Microsoft JhengHei" pitchFamily="34" charset="0"/>
                          <a:ea typeface="Microsoft JhengHei" pitchFamily="34" charset="-122"/>
                          <a:cs typeface="Microsoft JhengHei" pitchFamily="34" charset="-120"/>
                        </a:rPr>
                        <a:t>37,000  (2%)</a:t>
                      </a:r>
                      <a:endParaRPr lang="en-US" sz="1350" dirty="0">
                        <a:latin typeface="Microsoft JhengHei" charset="0"/>
                        <a:ea typeface="Microsoft JhengHei" charset="0"/>
                        <a:cs typeface="Microsoft JhengHe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9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350" b="1" dirty="0">
                          <a:solidFill>
                            <a:srgbClr val="33291C"/>
                          </a:solidFill>
                          <a:latin typeface="Microsoft JhengHei" pitchFamily="34" charset="0"/>
                          <a:ea typeface="Microsoft JhengHei" pitchFamily="34" charset="-122"/>
                          <a:cs typeface="Microsoft JhengHei" pitchFamily="34" charset="-120"/>
                        </a:rPr>
                        <a:t>加車 (ATC)</a:t>
                      </a:r>
                      <a:endParaRPr lang="en-US" sz="1350" dirty="0">
                        <a:latin typeface="Microsoft JhengHei" charset="0"/>
                        <a:ea typeface="Microsoft JhengHei" charset="0"/>
                        <a:cs typeface="Microsoft JhengHe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50" dirty="0">
                          <a:solidFill>
                            <a:srgbClr val="33291C"/>
                          </a:solidFill>
                          <a:latin typeface="Microsoft JhengHei" pitchFamily="34" charset="0"/>
                          <a:ea typeface="Microsoft JhengHei" pitchFamily="34" charset="-122"/>
                          <a:cs typeface="Microsoft JhengHei" pitchFamily="34" charset="-120"/>
                        </a:rPr>
                        <a:t>3,750  (30%)</a:t>
                      </a:r>
                      <a:endParaRPr lang="en-US" sz="1350" dirty="0">
                        <a:latin typeface="Microsoft JhengHei" charset="0"/>
                        <a:ea typeface="Microsoft JhengHei" charset="0"/>
                        <a:cs typeface="Microsoft JhengHe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50" b="1" dirty="0">
                          <a:solidFill>
                            <a:srgbClr val="C0392B"/>
                          </a:solidFill>
                          <a:latin typeface="Microsoft JhengHei" pitchFamily="34" charset="0"/>
                          <a:ea typeface="Microsoft JhengHei" pitchFamily="34" charset="-122"/>
                          <a:cs typeface="Microsoft JhengHei" pitchFamily="34" charset="-120"/>
                        </a:rPr>
                        <a:t>1,110  (3%) ⚠️</a:t>
                      </a:r>
                      <a:endParaRPr lang="en-US" sz="1350" dirty="0">
                        <a:latin typeface="Microsoft JhengHei" charset="0"/>
                        <a:ea typeface="Microsoft JhengHei" charset="0"/>
                        <a:cs typeface="Microsoft JhengHe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928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350" b="1" dirty="0">
                          <a:solidFill>
                            <a:srgbClr val="33291C"/>
                          </a:solidFill>
                          <a:latin typeface="Microsoft JhengHei" pitchFamily="34" charset="0"/>
                          <a:ea typeface="Microsoft JhengHei" pitchFamily="34" charset="-122"/>
                          <a:cs typeface="Microsoft JhengHei" pitchFamily="34" charset="-120"/>
                        </a:rPr>
                        <a:t>購買轉換</a:t>
                      </a:r>
                      <a:endParaRPr lang="en-US" sz="1350" dirty="0">
                        <a:latin typeface="Microsoft JhengHei" charset="0"/>
                        <a:ea typeface="Microsoft JhengHei" charset="0"/>
                        <a:cs typeface="Microsoft JhengHe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D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50" dirty="0">
                          <a:solidFill>
                            <a:srgbClr val="33291C"/>
                          </a:solidFill>
                          <a:latin typeface="Microsoft JhengHei" pitchFamily="34" charset="0"/>
                          <a:ea typeface="Microsoft JhengHei" pitchFamily="34" charset="-122"/>
                          <a:cs typeface="Microsoft JhengHei" pitchFamily="34" charset="-120"/>
                        </a:rPr>
                        <a:t>1,875</a:t>
                      </a:r>
                      <a:endParaRPr lang="en-US" sz="1350" dirty="0">
                        <a:latin typeface="Microsoft JhengHei" charset="0"/>
                        <a:ea typeface="Microsoft JhengHei" charset="0"/>
                        <a:cs typeface="Microsoft JhengHe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D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350" dirty="0">
                          <a:solidFill>
                            <a:srgbClr val="33291C"/>
                          </a:solidFill>
                          <a:latin typeface="Microsoft JhengHei" pitchFamily="34" charset="0"/>
                          <a:ea typeface="Microsoft JhengHei" pitchFamily="34" charset="-122"/>
                          <a:cs typeface="Microsoft JhengHei" pitchFamily="34" charset="-120"/>
                        </a:rPr>
                        <a:t>185</a:t>
                      </a:r>
                      <a:endParaRPr lang="en-US" sz="1350" dirty="0">
                        <a:latin typeface="Microsoft JhengHei" charset="0"/>
                        <a:ea typeface="Microsoft JhengHei" charset="0"/>
                        <a:cs typeface="Microsoft JhengHe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Shape 3"/>
          <p:cNvSpPr/>
          <p:nvPr/>
        </p:nvSpPr>
        <p:spPr>
          <a:xfrm>
            <a:off x="7726680" y="1508760"/>
            <a:ext cx="3794760" cy="4526280"/>
          </a:xfrm>
          <a:prstGeom prst="roundRect">
            <a:avLst>
              <a:gd name="adj" fmla="val 1928"/>
            </a:avLst>
          </a:prstGeom>
          <a:solidFill>
            <a:srgbClr val="FBEFD9"/>
          </a:solidFill>
          <a:ln w="15875">
            <a:solidFill>
              <a:srgbClr val="EE8B1E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Text 4"/>
          <p:cNvSpPr/>
          <p:nvPr/>
        </p:nvSpPr>
        <p:spPr>
          <a:xfrm>
            <a:off x="8046720" y="1783080"/>
            <a:ext cx="3246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C9690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DIAGNOSIS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8046720" y="2194560"/>
            <a:ext cx="32461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為什麼會這樣？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8046720" y="2880360"/>
            <a:ext cx="3200400" cy="3017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00"/>
              </a:lnSpc>
              <a:spcAft>
                <a:spcPts val="1000"/>
              </a:spcAft>
              <a:buNone/>
            </a:pPr>
            <a:r>
              <a:rPr lang="en-US" sz="1400" b="1" dirty="0">
                <a:solidFill>
                  <a:srgbClr val="C9690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無效流量過多：</a:t>
            </a:r>
            <a:r>
              <a:rPr lang="en-US" sz="1400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LINE 貼圖帶來大量貪圖免費貼圖的點擊，無購買意圖。</a:t>
            </a:r>
            <a:endParaRPr lang="en-US" sz="1400" dirty="0"/>
          </a:p>
          <a:p>
            <a:pPr marL="0" indent="0" algn="l">
              <a:lnSpc>
                <a:spcPct val="130000"/>
              </a:lnSpc>
              <a:spcAft>
                <a:spcPts val="1000"/>
              </a:spcAft>
              <a:buNone/>
            </a:pPr>
            <a:r>
              <a:rPr lang="en-US" sz="1400" b="1" dirty="0">
                <a:solidFill>
                  <a:srgbClr val="C9690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未擊中痛點：</a:t>
            </a:r>
            <a:r>
              <a:rPr lang="en-US" sz="1400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網紅限動僅帶來曝光，但未傳遞出促銷急迫感。</a:t>
            </a:r>
            <a:endParaRPr lang="en-US" sz="1400" dirty="0"/>
          </a:p>
          <a:p>
            <a:pPr marL="0" indent="0" algn="l">
              <a:lnSpc>
                <a:spcPct val="130000"/>
              </a:lnSpc>
              <a:spcAft>
                <a:spcPts val="1000"/>
              </a:spcAft>
              <a:buNone/>
            </a:pPr>
            <a:r>
              <a:rPr lang="en-US" sz="1400" b="1" dirty="0">
                <a:solidFill>
                  <a:srgbClr val="C9690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轉換門檻高：</a:t>
            </a:r>
            <a:r>
              <a:rPr lang="en-US" sz="1400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手搖飲屬衝動消費，無立即誘因，新客極少會跨越註冊門檻。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640080" y="6419088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200" dirty="0">
                <a:solidFill>
                  <a:srgbClr val="8C7B62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FRESHDIARY / FUNNEL</a:t>
            </a: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10789920" y="6419088"/>
            <a:ext cx="75895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C9690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04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02920"/>
            <a:ext cx="108813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各廣告組合 ROAS 比較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640080" y="1325880"/>
            <a:ext cx="822960" cy="54864"/>
          </a:xfrm>
          <a:prstGeom prst="rect">
            <a:avLst/>
          </a:prstGeom>
          <a:solidFill>
            <a:srgbClr val="EE8B1E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Shape 2"/>
          <p:cNvSpPr/>
          <p:nvPr/>
        </p:nvSpPr>
        <p:spPr>
          <a:xfrm>
            <a:off x="8321040" y="566928"/>
            <a:ext cx="3200400" cy="502920"/>
          </a:xfrm>
          <a:prstGeom prst="roundRect">
            <a:avLst>
              <a:gd name="adj" fmla="val 14545"/>
            </a:avLst>
          </a:prstGeom>
          <a:solidFill>
            <a:srgbClr val="FBEFD9"/>
          </a:solidFill>
          <a:ln w="12700">
            <a:solidFill>
              <a:srgbClr val="EE8B1E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" name="Text 3"/>
          <p:cNvSpPr/>
          <p:nvPr/>
        </p:nvSpPr>
        <p:spPr>
          <a:xfrm>
            <a:off x="8321040" y="566928"/>
            <a:ext cx="3200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C9690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ROAS 盈虧平衡點 (Break-even) = 2.0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3584595" y="1508760"/>
            <a:ext cx="0" cy="3529584"/>
          </a:xfrm>
          <a:prstGeom prst="line">
            <a:avLst/>
          </a:prstGeom>
          <a:noFill/>
          <a:ln w="19050">
            <a:solidFill>
              <a:srgbClr val="C0392B"/>
            </a:solidFill>
            <a:prstDash val="dash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Text 5"/>
          <p:cNvSpPr/>
          <p:nvPr/>
        </p:nvSpPr>
        <p:spPr>
          <a:xfrm>
            <a:off x="3218835" y="5056632"/>
            <a:ext cx="731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C0392B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2.0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658368" y="1554480"/>
            <a:ext cx="26060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50" b="1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LINE_會員推播</a:t>
            </a:r>
            <a:endParaRPr lang="en-US" sz="1250" dirty="0"/>
          </a:p>
        </p:txBody>
      </p:sp>
      <p:sp>
        <p:nvSpPr>
          <p:cNvPr id="9" name="Shape 7"/>
          <p:cNvSpPr/>
          <p:nvPr/>
        </p:nvSpPr>
        <p:spPr>
          <a:xfrm>
            <a:off x="3337560" y="1627632"/>
            <a:ext cx="6126480" cy="274320"/>
          </a:xfrm>
          <a:prstGeom prst="rect">
            <a:avLst/>
          </a:prstGeom>
          <a:solidFill>
            <a:srgbClr val="EFE5C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0" name="Shape 8"/>
          <p:cNvSpPr/>
          <p:nvPr/>
        </p:nvSpPr>
        <p:spPr>
          <a:xfrm>
            <a:off x="3337560" y="1627632"/>
            <a:ext cx="6126480" cy="274320"/>
          </a:xfrm>
          <a:prstGeom prst="rect">
            <a:avLst/>
          </a:prstGeom>
          <a:solidFill>
            <a:srgbClr val="2E6B4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1" name="Text 9"/>
          <p:cNvSpPr/>
          <p:nvPr/>
        </p:nvSpPr>
        <p:spPr>
          <a:xfrm>
            <a:off x="9555480" y="1554480"/>
            <a:ext cx="137160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2E6B4F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49.60 🏆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658368" y="2057400"/>
            <a:ext cx="26060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50" b="1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FB_再行銷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3337560" y="2130552"/>
            <a:ext cx="6126480" cy="274320"/>
          </a:xfrm>
          <a:prstGeom prst="rect">
            <a:avLst/>
          </a:prstGeom>
          <a:solidFill>
            <a:srgbClr val="EFE5C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4" name="Shape 12"/>
          <p:cNvSpPr/>
          <p:nvPr/>
        </p:nvSpPr>
        <p:spPr>
          <a:xfrm>
            <a:off x="3337560" y="2130552"/>
            <a:ext cx="2532114" cy="274320"/>
          </a:xfrm>
          <a:prstGeom prst="rect">
            <a:avLst/>
          </a:prstGeom>
          <a:solidFill>
            <a:srgbClr val="2E6B4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5" name="Text 13"/>
          <p:cNvSpPr/>
          <p:nvPr/>
        </p:nvSpPr>
        <p:spPr>
          <a:xfrm>
            <a:off x="5961114" y="2057400"/>
            <a:ext cx="137160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2E6B4F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20.50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658368" y="2560320"/>
            <a:ext cx="26060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50" b="1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Google_關鍵字搜尋</a:t>
            </a:r>
            <a:endParaRPr lang="en-US" sz="1250" dirty="0"/>
          </a:p>
        </p:txBody>
      </p:sp>
      <p:sp>
        <p:nvSpPr>
          <p:cNvPr id="17" name="Shape 15"/>
          <p:cNvSpPr/>
          <p:nvPr/>
        </p:nvSpPr>
        <p:spPr>
          <a:xfrm>
            <a:off x="3337560" y="2633472"/>
            <a:ext cx="6126480" cy="274320"/>
          </a:xfrm>
          <a:prstGeom prst="rect">
            <a:avLst/>
          </a:prstGeom>
          <a:solidFill>
            <a:srgbClr val="EFE5C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8" name="Shape 16"/>
          <p:cNvSpPr/>
          <p:nvPr/>
        </p:nvSpPr>
        <p:spPr>
          <a:xfrm>
            <a:off x="3337560" y="2633472"/>
            <a:ext cx="1531620" cy="274320"/>
          </a:xfrm>
          <a:prstGeom prst="rect">
            <a:avLst/>
          </a:prstGeom>
          <a:solidFill>
            <a:srgbClr val="2E6B4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9" name="Text 17"/>
          <p:cNvSpPr/>
          <p:nvPr/>
        </p:nvSpPr>
        <p:spPr>
          <a:xfrm>
            <a:off x="4960620" y="2560320"/>
            <a:ext cx="137160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2E6B4F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12.40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658368" y="3063240"/>
            <a:ext cx="26060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50" b="1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FB_主視覺_廣泛</a:t>
            </a:r>
            <a:endParaRPr lang="en-US" sz="1250" dirty="0"/>
          </a:p>
        </p:txBody>
      </p:sp>
      <p:sp>
        <p:nvSpPr>
          <p:cNvPr id="21" name="Shape 19"/>
          <p:cNvSpPr/>
          <p:nvPr/>
        </p:nvSpPr>
        <p:spPr>
          <a:xfrm>
            <a:off x="3337560" y="3136392"/>
            <a:ext cx="6126480" cy="274320"/>
          </a:xfrm>
          <a:prstGeom prst="rect">
            <a:avLst/>
          </a:prstGeom>
          <a:solidFill>
            <a:srgbClr val="EFE5C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2" name="Shape 20"/>
          <p:cNvSpPr/>
          <p:nvPr/>
        </p:nvSpPr>
        <p:spPr>
          <a:xfrm>
            <a:off x="3337560" y="3136392"/>
            <a:ext cx="333498" cy="274320"/>
          </a:xfrm>
          <a:prstGeom prst="rect">
            <a:avLst/>
          </a:prstGeom>
          <a:solidFill>
            <a:srgbClr val="2E6B4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3" name="Text 21"/>
          <p:cNvSpPr/>
          <p:nvPr/>
        </p:nvSpPr>
        <p:spPr>
          <a:xfrm>
            <a:off x="3762498" y="3063240"/>
            <a:ext cx="137160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2E6B4F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2.70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658368" y="3566160"/>
            <a:ext cx="26060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50" b="1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IG_限動_網紅合作</a:t>
            </a:r>
            <a:endParaRPr lang="en-US" sz="1250" dirty="0"/>
          </a:p>
        </p:txBody>
      </p:sp>
      <p:sp>
        <p:nvSpPr>
          <p:cNvPr id="25" name="Shape 23"/>
          <p:cNvSpPr/>
          <p:nvPr/>
        </p:nvSpPr>
        <p:spPr>
          <a:xfrm>
            <a:off x="3337560" y="3639312"/>
            <a:ext cx="6126480" cy="274320"/>
          </a:xfrm>
          <a:prstGeom prst="rect">
            <a:avLst/>
          </a:prstGeom>
          <a:solidFill>
            <a:srgbClr val="EFE5C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6" name="Shape 24"/>
          <p:cNvSpPr/>
          <p:nvPr/>
        </p:nvSpPr>
        <p:spPr>
          <a:xfrm>
            <a:off x="3337560" y="3639312"/>
            <a:ext cx="167984" cy="274320"/>
          </a:xfrm>
          <a:prstGeom prst="rect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7" name="Text 25"/>
          <p:cNvSpPr/>
          <p:nvPr/>
        </p:nvSpPr>
        <p:spPr>
          <a:xfrm>
            <a:off x="3596984" y="3566160"/>
            <a:ext cx="137160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C0392B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1.36</a:t>
            </a:r>
            <a:endParaRPr lang="en-US" sz="1300" dirty="0"/>
          </a:p>
        </p:txBody>
      </p:sp>
      <p:sp>
        <p:nvSpPr>
          <p:cNvPr id="28" name="Text 26"/>
          <p:cNvSpPr/>
          <p:nvPr/>
        </p:nvSpPr>
        <p:spPr>
          <a:xfrm>
            <a:off x="658368" y="4069080"/>
            <a:ext cx="26060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50" b="1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GG_YouTube_品牌</a:t>
            </a:r>
            <a:endParaRPr lang="en-US" sz="1250" dirty="0"/>
          </a:p>
        </p:txBody>
      </p:sp>
      <p:sp>
        <p:nvSpPr>
          <p:cNvPr id="29" name="Shape 27"/>
          <p:cNvSpPr/>
          <p:nvPr/>
        </p:nvSpPr>
        <p:spPr>
          <a:xfrm>
            <a:off x="3337560" y="4142232"/>
            <a:ext cx="6126480" cy="274320"/>
          </a:xfrm>
          <a:prstGeom prst="rect">
            <a:avLst/>
          </a:prstGeom>
          <a:solidFill>
            <a:srgbClr val="EFE5C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0" name="Shape 28"/>
          <p:cNvSpPr/>
          <p:nvPr/>
        </p:nvSpPr>
        <p:spPr>
          <a:xfrm>
            <a:off x="3337560" y="4142232"/>
            <a:ext cx="106225" cy="274320"/>
          </a:xfrm>
          <a:prstGeom prst="rect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1" name="Text 29"/>
          <p:cNvSpPr/>
          <p:nvPr/>
        </p:nvSpPr>
        <p:spPr>
          <a:xfrm>
            <a:off x="3535225" y="4069080"/>
            <a:ext cx="137160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C0392B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0.86</a:t>
            </a:r>
            <a:endParaRPr lang="en-US" sz="1300" dirty="0"/>
          </a:p>
        </p:txBody>
      </p:sp>
      <p:sp>
        <p:nvSpPr>
          <p:cNvPr id="32" name="Text 30"/>
          <p:cNvSpPr/>
          <p:nvPr/>
        </p:nvSpPr>
        <p:spPr>
          <a:xfrm>
            <a:off x="658368" y="4572000"/>
            <a:ext cx="260604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50" b="1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LINE_貼圖活動</a:t>
            </a:r>
            <a:endParaRPr lang="en-US" sz="1250" dirty="0"/>
          </a:p>
        </p:txBody>
      </p:sp>
      <p:sp>
        <p:nvSpPr>
          <p:cNvPr id="33" name="Shape 31"/>
          <p:cNvSpPr/>
          <p:nvPr/>
        </p:nvSpPr>
        <p:spPr>
          <a:xfrm>
            <a:off x="3337560" y="4645152"/>
            <a:ext cx="6126480" cy="274320"/>
          </a:xfrm>
          <a:prstGeom prst="rect">
            <a:avLst/>
          </a:prstGeom>
          <a:solidFill>
            <a:srgbClr val="EFE5C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4" name="Shape 32"/>
          <p:cNvSpPr/>
          <p:nvPr/>
        </p:nvSpPr>
        <p:spPr>
          <a:xfrm>
            <a:off x="3337560" y="4645152"/>
            <a:ext cx="71640" cy="274320"/>
          </a:xfrm>
          <a:prstGeom prst="rect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35" name="Text 33"/>
          <p:cNvSpPr/>
          <p:nvPr/>
        </p:nvSpPr>
        <p:spPr>
          <a:xfrm>
            <a:off x="3500640" y="4572000"/>
            <a:ext cx="137160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b="1" dirty="0">
                <a:solidFill>
                  <a:srgbClr val="C0392B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0.58</a:t>
            </a:r>
            <a:endParaRPr lang="en-US" sz="1300" dirty="0"/>
          </a:p>
        </p:txBody>
      </p:sp>
      <p:sp>
        <p:nvSpPr>
          <p:cNvPr id="36" name="Shape 34"/>
          <p:cNvSpPr/>
          <p:nvPr/>
        </p:nvSpPr>
        <p:spPr>
          <a:xfrm>
            <a:off x="658368" y="5440680"/>
            <a:ext cx="5394960" cy="868680"/>
          </a:xfrm>
          <a:prstGeom prst="roundRect">
            <a:avLst>
              <a:gd name="adj" fmla="val 8421"/>
            </a:avLst>
          </a:prstGeom>
          <a:solidFill>
            <a:srgbClr val="EAF3ED"/>
          </a:solidFill>
          <a:ln w="12700">
            <a:solidFill>
              <a:srgbClr val="5C9272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7" name="Text 35"/>
          <p:cNvSpPr/>
          <p:nvPr/>
        </p:nvSpPr>
        <p:spPr>
          <a:xfrm>
            <a:off x="868680" y="5440680"/>
            <a:ext cx="50292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400" b="1" dirty="0">
                <a:solidFill>
                  <a:srgbClr val="2E6B4F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🥇 隱藏金雞母
</a:t>
            </a:r>
            <a:r>
              <a:rPr lang="en-US" sz="1150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會員推播成本極低，再行銷與搜尋廣告成功捕捉了高意圖受眾。</a:t>
            </a:r>
            <a:endParaRPr lang="en-US" sz="1400" dirty="0"/>
          </a:p>
        </p:txBody>
      </p:sp>
      <p:sp>
        <p:nvSpPr>
          <p:cNvPr id="38" name="Shape 36"/>
          <p:cNvSpPr/>
          <p:nvPr/>
        </p:nvSpPr>
        <p:spPr>
          <a:xfrm>
            <a:off x="6172200" y="5440680"/>
            <a:ext cx="5349240" cy="868680"/>
          </a:xfrm>
          <a:prstGeom prst="roundRect">
            <a:avLst>
              <a:gd name="adj" fmla="val 8421"/>
            </a:avLst>
          </a:prstGeom>
          <a:solidFill>
            <a:srgbClr val="FBE7E3"/>
          </a:solidFill>
          <a:ln w="12700">
            <a:solidFill>
              <a:srgbClr val="C0392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9" name="Text 37"/>
          <p:cNvSpPr/>
          <p:nvPr/>
        </p:nvSpPr>
        <p:spPr>
          <a:xfrm>
            <a:off x="6382512" y="5440680"/>
            <a:ext cx="49834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400" b="1" dirty="0">
                <a:solidFill>
                  <a:srgbClr val="C0392B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⚠️ 預算黑洞
</a:t>
            </a:r>
            <a:r>
              <a:rPr lang="en-US" sz="1150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網紅、YT、貼圖雖曝光量大，但無法有效轉換成實際業績。</a:t>
            </a:r>
            <a:endParaRPr lang="en-US" sz="1400" dirty="0"/>
          </a:p>
        </p:txBody>
      </p:sp>
      <p:sp>
        <p:nvSpPr>
          <p:cNvPr id="40" name="Text 38"/>
          <p:cNvSpPr/>
          <p:nvPr/>
        </p:nvSpPr>
        <p:spPr>
          <a:xfrm>
            <a:off x="640080" y="6419088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200" dirty="0">
                <a:solidFill>
                  <a:srgbClr val="8C7B62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FRESHDIARY / ROAS RANKING</a:t>
            </a:r>
            <a:endParaRPr lang="en-US" sz="900" dirty="0"/>
          </a:p>
        </p:txBody>
      </p:sp>
      <p:sp>
        <p:nvSpPr>
          <p:cNvPr id="41" name="Text 39"/>
          <p:cNvSpPr/>
          <p:nvPr/>
        </p:nvSpPr>
        <p:spPr>
          <a:xfrm>
            <a:off x="10789920" y="6419088"/>
            <a:ext cx="75895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C9690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05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2E6B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agent/turn2/workspace/images/image-eb1911b5bf1bf2bbec6f2f43685f5e88.jpg"/>
          <p:cNvPicPr>
            <a:picLocks noChangeAspect="1"/>
          </p:cNvPicPr>
          <p:nvPr/>
        </p:nvPicPr>
        <p:blipFill>
          <a:blip r:embed="rId3"/>
          <a:srcRect l="26298" r="26298"/>
          <a:stretch/>
        </p:blipFill>
        <p:spPr>
          <a:xfrm>
            <a:off x="7315200" y="0"/>
            <a:ext cx="48764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178040" y="0"/>
            <a:ext cx="164592" cy="6858000"/>
          </a:xfrm>
          <a:prstGeom prst="rect">
            <a:avLst/>
          </a:prstGeom>
          <a:solidFill>
            <a:srgbClr val="EE8B1E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1"/>
          <p:cNvSpPr/>
          <p:nvPr/>
        </p:nvSpPr>
        <p:spPr>
          <a:xfrm>
            <a:off x="777240" y="2148840"/>
            <a:ext cx="5943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kern="0" spc="400" dirty="0">
                <a:solidFill>
                  <a:srgbClr val="E0A52E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CHAPTER 02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758952" y="2697480"/>
            <a:ext cx="612648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5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下階段優化建議</a:t>
            </a:r>
            <a:endParaRPr lang="en-US" sz="4400" dirty="0"/>
          </a:p>
        </p:txBody>
      </p:sp>
      <p:sp>
        <p:nvSpPr>
          <p:cNvPr id="6" name="Shape 3"/>
          <p:cNvSpPr/>
          <p:nvPr/>
        </p:nvSpPr>
        <p:spPr>
          <a:xfrm>
            <a:off x="777240" y="4370832"/>
            <a:ext cx="868680" cy="64008"/>
          </a:xfrm>
          <a:prstGeom prst="rect">
            <a:avLst/>
          </a:prstGeom>
          <a:solidFill>
            <a:srgbClr val="EE8B1E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7" name="Text 4"/>
          <p:cNvSpPr/>
          <p:nvPr/>
        </p:nvSpPr>
        <p:spPr>
          <a:xfrm>
            <a:off x="777240" y="4572000"/>
            <a:ext cx="58521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700" i="1" dirty="0">
                <a:solidFill>
                  <a:srgbClr val="EAF3ED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停止無效花費，放大高意圖受眾的收割效益。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777240" y="6419088"/>
            <a:ext cx="5943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kern="0" spc="200" dirty="0">
                <a:solidFill>
                  <a:srgbClr val="BCD6C7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FRESHDIARY / SECTION 02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02920"/>
            <a:ext cx="108813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預算重分配策略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640080" y="1325880"/>
            <a:ext cx="822960" cy="54864"/>
          </a:xfrm>
          <a:prstGeom prst="rect">
            <a:avLst/>
          </a:prstGeom>
          <a:solidFill>
            <a:srgbClr val="EE8B1E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Shape 2"/>
          <p:cNvSpPr/>
          <p:nvPr/>
        </p:nvSpPr>
        <p:spPr>
          <a:xfrm>
            <a:off x="9144000" y="621792"/>
            <a:ext cx="2377440" cy="502920"/>
          </a:xfrm>
          <a:prstGeom prst="roundRect">
            <a:avLst>
              <a:gd name="adj" fmla="val 18182"/>
            </a:avLst>
          </a:prstGeom>
          <a:solidFill>
            <a:srgbClr val="C0392B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5" name="Text 3"/>
          <p:cNvSpPr/>
          <p:nvPr/>
        </p:nvSpPr>
        <p:spPr>
          <a:xfrm>
            <a:off x="9144000" y="621792"/>
            <a:ext cx="23774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spc="200" dirty="0">
                <a:solidFill>
                  <a:srgbClr val="FFFFFF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ACTION REQUIRED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658368" y="1600200"/>
            <a:ext cx="5394960" cy="4526280"/>
          </a:xfrm>
          <a:prstGeom prst="roundRect">
            <a:avLst>
              <a:gd name="adj" fmla="val 1212"/>
            </a:avLst>
          </a:prstGeom>
          <a:solidFill>
            <a:srgbClr val="F3EAD8"/>
          </a:solidFill>
          <a:ln w="15875">
            <a:solidFill>
              <a:srgbClr val="DACBA8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Shape 5"/>
          <p:cNvSpPr/>
          <p:nvPr/>
        </p:nvSpPr>
        <p:spPr>
          <a:xfrm>
            <a:off x="4361688" y="1783080"/>
            <a:ext cx="1463040" cy="457200"/>
          </a:xfrm>
          <a:prstGeom prst="roundRect">
            <a:avLst>
              <a:gd name="adj" fmla="val 20000"/>
            </a:avLst>
          </a:prstGeom>
          <a:solidFill>
            <a:srgbClr val="8C7B62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8" name="Text 6"/>
          <p:cNvSpPr/>
          <p:nvPr/>
        </p:nvSpPr>
        <p:spPr>
          <a:xfrm>
            <a:off x="4361688" y="1783080"/>
            <a:ext cx="1463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100" dirty="0">
                <a:solidFill>
                  <a:srgbClr val="FFFFFF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BEFORE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1024128" y="1828800"/>
            <a:ext cx="3566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8C7B62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BEFORE：本檔期預算佔比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024128" y="2606040"/>
            <a:ext cx="146304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C0392B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60%</a:t>
            </a:r>
            <a:endParaRPr lang="en-US" sz="3200" dirty="0"/>
          </a:p>
        </p:txBody>
      </p:sp>
      <p:sp>
        <p:nvSpPr>
          <p:cNvPr id="11" name="Text 9"/>
          <p:cNvSpPr/>
          <p:nvPr/>
        </p:nvSpPr>
        <p:spPr>
          <a:xfrm>
            <a:off x="2487168" y="2606040"/>
            <a:ext cx="32004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廣泛/曝光型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1024128" y="3392424"/>
            <a:ext cx="146304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E0A52E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30%</a:t>
            </a:r>
            <a:endParaRPr lang="en-US" sz="3200" dirty="0"/>
          </a:p>
        </p:txBody>
      </p:sp>
      <p:sp>
        <p:nvSpPr>
          <p:cNvPr id="13" name="Text 11"/>
          <p:cNvSpPr/>
          <p:nvPr/>
        </p:nvSpPr>
        <p:spPr>
          <a:xfrm>
            <a:off x="2487168" y="3392424"/>
            <a:ext cx="32004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再行銷/搜尋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1024128" y="4178808"/>
            <a:ext cx="146304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5C9272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10%</a:t>
            </a:r>
            <a:endParaRPr lang="en-US" sz="3200" dirty="0"/>
          </a:p>
        </p:txBody>
      </p:sp>
      <p:sp>
        <p:nvSpPr>
          <p:cNvPr id="15" name="Text 13"/>
          <p:cNvSpPr/>
          <p:nvPr/>
        </p:nvSpPr>
        <p:spPr>
          <a:xfrm>
            <a:off x="2487168" y="4178808"/>
            <a:ext cx="32004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會員推播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1024128" y="5074920"/>
            <a:ext cx="46634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200" i="1" dirty="0">
                <a:solidFill>
                  <a:srgbClr val="8C7B62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花費集中在頂層漏斗，導致整體獲客成本被拉高。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6144768" y="1600200"/>
            <a:ext cx="5394960" cy="4526280"/>
          </a:xfrm>
          <a:prstGeom prst="roundRect">
            <a:avLst>
              <a:gd name="adj" fmla="val 1212"/>
            </a:avLst>
          </a:prstGeom>
          <a:solidFill>
            <a:srgbClr val="EAF3ED"/>
          </a:solidFill>
          <a:ln w="15875">
            <a:solidFill>
              <a:srgbClr val="5C9272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8" name="Shape 16"/>
          <p:cNvSpPr/>
          <p:nvPr/>
        </p:nvSpPr>
        <p:spPr>
          <a:xfrm>
            <a:off x="9848088" y="1783080"/>
            <a:ext cx="1463040" cy="457200"/>
          </a:xfrm>
          <a:prstGeom prst="roundRect">
            <a:avLst>
              <a:gd name="adj" fmla="val 20000"/>
            </a:avLst>
          </a:prstGeom>
          <a:solidFill>
            <a:srgbClr val="2E6B4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9" name="Text 17"/>
          <p:cNvSpPr/>
          <p:nvPr/>
        </p:nvSpPr>
        <p:spPr>
          <a:xfrm>
            <a:off x="9848088" y="1783080"/>
            <a:ext cx="1463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kern="0" spc="100" dirty="0">
                <a:solidFill>
                  <a:srgbClr val="FFFFFF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RECOMMENDED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6510528" y="1828800"/>
            <a:ext cx="3566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2E6B4F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AFTER：下檔期建議配置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510528" y="2606040"/>
            <a:ext cx="146304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8C7B62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20%</a:t>
            </a:r>
            <a:endParaRPr lang="en-US" sz="3200" dirty="0"/>
          </a:p>
        </p:txBody>
      </p:sp>
      <p:sp>
        <p:nvSpPr>
          <p:cNvPr id="22" name="Text 20"/>
          <p:cNvSpPr/>
          <p:nvPr/>
        </p:nvSpPr>
        <p:spPr>
          <a:xfrm>
            <a:off x="7973568" y="2606040"/>
            <a:ext cx="32004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廣泛/曝光型 (維持基本聲量)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6510528" y="3392424"/>
            <a:ext cx="146304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2E6B4F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60%</a:t>
            </a:r>
            <a:endParaRPr lang="en-US" sz="3200" dirty="0"/>
          </a:p>
        </p:txBody>
      </p:sp>
      <p:sp>
        <p:nvSpPr>
          <p:cNvPr id="24" name="Text 22"/>
          <p:cNvSpPr/>
          <p:nvPr/>
        </p:nvSpPr>
        <p:spPr>
          <a:xfrm>
            <a:off x="7973568" y="3392424"/>
            <a:ext cx="32004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再行銷/搜尋 (重金加碼)</a:t>
            </a:r>
            <a:endParaRPr lang="en-US" sz="1300" dirty="0"/>
          </a:p>
        </p:txBody>
      </p:sp>
      <p:sp>
        <p:nvSpPr>
          <p:cNvPr id="25" name="Text 23"/>
          <p:cNvSpPr/>
          <p:nvPr/>
        </p:nvSpPr>
        <p:spPr>
          <a:xfrm>
            <a:off x="6510528" y="4178808"/>
            <a:ext cx="146304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C9690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20%</a:t>
            </a:r>
            <a:endParaRPr lang="en-US" sz="3200" dirty="0"/>
          </a:p>
        </p:txBody>
      </p:sp>
      <p:sp>
        <p:nvSpPr>
          <p:cNvPr id="26" name="Text 24"/>
          <p:cNvSpPr/>
          <p:nvPr/>
        </p:nvSpPr>
        <p:spPr>
          <a:xfrm>
            <a:off x="7973568" y="4178808"/>
            <a:ext cx="32004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會員推播 (頻率提升)</a:t>
            </a:r>
            <a:endParaRPr lang="en-US" sz="1300" dirty="0"/>
          </a:p>
        </p:txBody>
      </p:sp>
      <p:sp>
        <p:nvSpPr>
          <p:cNvPr id="27" name="Text 25"/>
          <p:cNvSpPr/>
          <p:nvPr/>
        </p:nvSpPr>
        <p:spPr>
          <a:xfrm>
            <a:off x="6510528" y="5074920"/>
            <a:ext cx="46634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200" i="1" dirty="0">
                <a:solidFill>
                  <a:srgbClr val="8C7B62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關閉貼圖與 YT，將資金移至高轉化率的 FB 再行銷與 Google 搜尋。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640080" y="6419088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200" dirty="0">
                <a:solidFill>
                  <a:srgbClr val="8C7B62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FRESHDIARY / OPTIMIZATION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10789920" y="6419088"/>
            <a:ext cx="75895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C9690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07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02920"/>
            <a:ext cx="108813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受眾溝通與文案微調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640080" y="1325880"/>
            <a:ext cx="822960" cy="54864"/>
          </a:xfrm>
          <a:prstGeom prst="rect">
            <a:avLst/>
          </a:prstGeom>
          <a:solidFill>
            <a:srgbClr val="EE8B1E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Text 2"/>
          <p:cNvSpPr/>
          <p:nvPr/>
        </p:nvSpPr>
        <p:spPr>
          <a:xfrm>
            <a:off x="658368" y="1463040"/>
            <a:ext cx="10881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500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針對再行銷與會員推播，建議依據 TA 標籤抽換文案，但</a:t>
            </a:r>
            <a:r>
              <a:rPr lang="en-US" sz="1500" b="1" dirty="0">
                <a:solidFill>
                  <a:srgbClr val="C9690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統一使用高轉換的「清爽夏日感」母圖</a:t>
            </a:r>
            <a:r>
              <a:rPr lang="en-US" sz="1500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。</a:t>
            </a:r>
            <a:endParaRPr lang="en-US" sz="1500" dirty="0"/>
          </a:p>
        </p:txBody>
      </p:sp>
      <p:graphicFrame>
        <p:nvGraphicFramePr>
          <p:cNvPr id="9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658368" y="2057400"/>
          <a:ext cx="10881360" cy="3611880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5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350" b="1" dirty="0">
                          <a:solidFill>
                            <a:srgbClr val="FFFFFF"/>
                          </a:solidFill>
                          <a:latin typeface="Microsoft JhengHei" pitchFamily="34" charset="0"/>
                          <a:ea typeface="Microsoft JhengHei" pitchFamily="34" charset="-122"/>
                          <a:cs typeface="Microsoft JhengHei" pitchFamily="34" charset="-120"/>
                        </a:rPr>
                        <a:t>受眾標籤</a:t>
                      </a:r>
                      <a:endParaRPr lang="en-US" sz="1350" dirty="0">
                        <a:latin typeface="Microsoft JhengHei" charset="0"/>
                        <a:ea typeface="Microsoft JhengHei" charset="0"/>
                        <a:cs typeface="Microsoft JhengHei" charset="0"/>
                      </a:endParaRPr>
                    </a:p>
                  </a:txBody>
                  <a:tcPr marL="101600" marR="101600" marT="63500" marB="63500" anchor="ctr">
                    <a:lnL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B4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350" b="1" dirty="0">
                          <a:solidFill>
                            <a:srgbClr val="FFFFFF"/>
                          </a:solidFill>
                          <a:latin typeface="Microsoft JhengHei" pitchFamily="34" charset="0"/>
                          <a:ea typeface="Microsoft JhengHei" pitchFamily="34" charset="-122"/>
                          <a:cs typeface="Microsoft JhengHei" pitchFamily="34" charset="-120"/>
                        </a:rPr>
                        <a:t>痛點 / 需求</a:t>
                      </a:r>
                      <a:endParaRPr lang="en-US" sz="1350" dirty="0">
                        <a:latin typeface="Microsoft JhengHei" charset="0"/>
                        <a:ea typeface="Microsoft JhengHei" charset="0"/>
                        <a:cs typeface="Microsoft JhengHei" charset="0"/>
                      </a:endParaRPr>
                    </a:p>
                  </a:txBody>
                  <a:tcPr marL="101600" marR="101600" marT="63500" marB="63500" anchor="ctr">
                    <a:lnL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B4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350" b="1" dirty="0">
                          <a:solidFill>
                            <a:srgbClr val="FFFFFF"/>
                          </a:solidFill>
                          <a:latin typeface="Microsoft JhengHei" pitchFamily="34" charset="0"/>
                          <a:ea typeface="Microsoft JhengHei" pitchFamily="34" charset="-122"/>
                          <a:cs typeface="Microsoft JhengHei" pitchFamily="34" charset="-120"/>
                        </a:rPr>
                        <a:t>文案優化範例 (A/B Test)</a:t>
                      </a:r>
                      <a:endParaRPr lang="en-US" sz="1350" dirty="0">
                        <a:latin typeface="Microsoft JhengHei" charset="0"/>
                        <a:ea typeface="Microsoft JhengHei" charset="0"/>
                        <a:cs typeface="Microsoft JhengHei" charset="0"/>
                      </a:endParaRPr>
                    </a:p>
                  </a:txBody>
                  <a:tcPr marL="101600" marR="101600" marT="63500" marB="63500" anchor="ctr">
                    <a:lnL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B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300" b="1" dirty="0">
                          <a:solidFill>
                            <a:srgbClr val="33291C"/>
                          </a:solidFill>
                          <a:latin typeface="Microsoft JhengHei" pitchFamily="34" charset="0"/>
                          <a:ea typeface="Microsoft JhengHei" pitchFamily="34" charset="-122"/>
                          <a:cs typeface="Microsoft JhengHei" pitchFamily="34" charset="-120"/>
                        </a:rPr>
                        <a:t>大學生 (18-24)</a:t>
                      </a:r>
                      <a:endParaRPr lang="en-US" sz="1300" dirty="0">
                        <a:latin typeface="Microsoft JhengHei" charset="0"/>
                        <a:ea typeface="Microsoft JhengHei" charset="0"/>
                        <a:cs typeface="Microsoft JhengHei" charset="0"/>
                      </a:endParaRPr>
                    </a:p>
                  </a:txBody>
                  <a:tcPr marL="101600" marR="101600" marT="63500" marB="63500" anchor="ctr">
                    <a:lnL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DD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8C7B62"/>
                          </a:solidFill>
                          <a:latin typeface="Microsoft JhengHei" pitchFamily="34" charset="0"/>
                          <a:ea typeface="Microsoft JhengHei" pitchFamily="34" charset="-122"/>
                          <a:cs typeface="Microsoft JhengHei" pitchFamily="34" charset="-120"/>
                        </a:rPr>
                        <a:t>追求 CP 值</a:t>
                      </a:r>
                      <a:endParaRPr lang="en-US" sz="1200" dirty="0">
                        <a:latin typeface="Microsoft JhengHei" charset="0"/>
                        <a:ea typeface="Microsoft JhengHei" charset="0"/>
                        <a:cs typeface="Microsoft JhengHei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8C7B62"/>
                          </a:solidFill>
                          <a:latin typeface="Microsoft JhengHei" pitchFamily="34" charset="0"/>
                          <a:ea typeface="Microsoft JhengHei" pitchFamily="34" charset="-122"/>
                          <a:cs typeface="Microsoft JhengHei" pitchFamily="34" charset="-120"/>
                        </a:rPr>
                        <a:t>好拍跟風</a:t>
                      </a:r>
                      <a:endParaRPr lang="en-US" sz="1200" dirty="0">
                        <a:latin typeface="Microsoft JhengHei" charset="0"/>
                        <a:ea typeface="Microsoft JhengHei" charset="0"/>
                        <a:cs typeface="Microsoft JhengHei" charset="0"/>
                      </a:endParaRPr>
                    </a:p>
                  </a:txBody>
                  <a:tcPr marL="101600" marR="101600" marT="63500" marB="63500" anchor="ctr">
                    <a:lnL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DD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33291C"/>
                          </a:solidFill>
                          <a:latin typeface="Microsoft JhengHei" pitchFamily="34" charset="0"/>
                          <a:ea typeface="Microsoft JhengHei" pitchFamily="34" charset="-122"/>
                          <a:cs typeface="Microsoft JhengHei" pitchFamily="34" charset="-120"/>
                        </a:rPr>
                        <a:t>芒果季開跑啦🥭✨</a:t>
                      </a:r>
                      <a:endParaRPr lang="en-US" sz="1200" dirty="0">
                        <a:latin typeface="Microsoft JhengHei" charset="0"/>
                        <a:ea typeface="Microsoft JhengHei" charset="0"/>
                        <a:cs typeface="Microsoft JhengHei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33291C"/>
                          </a:solidFill>
                          <a:latin typeface="Microsoft JhengHei" pitchFamily="34" charset="0"/>
                          <a:ea typeface="Microsoft JhengHei" pitchFamily="34" charset="-122"/>
                          <a:cs typeface="Microsoft JhengHei" pitchFamily="34" charset="-120"/>
                        </a:rPr>
                        <a:t>月底救星！週一到週四「愛文芒果冰沙」第二杯半價🍹</a:t>
                      </a:r>
                      <a:endParaRPr lang="en-US" sz="1200" dirty="0">
                        <a:latin typeface="Microsoft JhengHei" charset="0"/>
                        <a:ea typeface="Microsoft JhengHei" charset="0"/>
                        <a:cs typeface="Microsoft JhengHei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33291C"/>
                          </a:solidFill>
                          <a:latin typeface="Microsoft JhengHei" pitchFamily="34" charset="0"/>
                          <a:ea typeface="Microsoft JhengHei" pitchFamily="34" charset="-122"/>
                          <a:cs typeface="Microsoft JhengHei" pitchFamily="34" charset="-120"/>
                        </a:rPr>
                        <a:t>#CP值爆表 #跟上沒</a:t>
                      </a:r>
                      <a:endParaRPr lang="en-US" sz="1200" dirty="0">
                        <a:latin typeface="Microsoft JhengHei" charset="0"/>
                        <a:ea typeface="Microsoft JhengHei" charset="0"/>
                        <a:cs typeface="Microsoft JhengHei" charset="0"/>
                      </a:endParaRPr>
                    </a:p>
                  </a:txBody>
                  <a:tcPr marL="101600" marR="101600" marT="63500" marB="63500" anchor="ctr">
                    <a:lnL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300" b="1" dirty="0">
                          <a:solidFill>
                            <a:srgbClr val="33291C"/>
                          </a:solidFill>
                          <a:latin typeface="Microsoft JhengHei" pitchFamily="34" charset="0"/>
                          <a:ea typeface="Microsoft JhengHei" pitchFamily="34" charset="-122"/>
                          <a:cs typeface="Microsoft JhengHei" pitchFamily="34" charset="-120"/>
                        </a:rPr>
                        <a:t>文青上班族 (25-34)</a:t>
                      </a:r>
                      <a:endParaRPr lang="en-US" sz="1300" dirty="0">
                        <a:latin typeface="Microsoft JhengHei" charset="0"/>
                        <a:ea typeface="Microsoft JhengHei" charset="0"/>
                        <a:cs typeface="Microsoft JhengHei" charset="0"/>
                      </a:endParaRPr>
                    </a:p>
                  </a:txBody>
                  <a:tcPr marL="101600" marR="101600" marT="63500" marB="63500" anchor="ctr">
                    <a:lnL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8C7B62"/>
                          </a:solidFill>
                          <a:latin typeface="Microsoft JhengHei" pitchFamily="34" charset="0"/>
                          <a:ea typeface="Microsoft JhengHei" pitchFamily="34" charset="-122"/>
                          <a:cs typeface="Microsoft JhengHei" pitchFamily="34" charset="-120"/>
                        </a:rPr>
                        <a:t>在意真材實料</a:t>
                      </a:r>
                      <a:endParaRPr lang="en-US" sz="1200" dirty="0">
                        <a:latin typeface="Microsoft JhengHei" charset="0"/>
                        <a:ea typeface="Microsoft JhengHei" charset="0"/>
                        <a:cs typeface="Microsoft JhengHei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8C7B62"/>
                          </a:solidFill>
                          <a:latin typeface="Microsoft JhengHei" pitchFamily="34" charset="0"/>
                          <a:ea typeface="Microsoft JhengHei" pitchFamily="34" charset="-122"/>
                          <a:cs typeface="Microsoft JhengHei" pitchFamily="34" charset="-120"/>
                        </a:rPr>
                        <a:t>不要太甜</a:t>
                      </a:r>
                      <a:endParaRPr lang="en-US" sz="1200" dirty="0">
                        <a:latin typeface="Microsoft JhengHei" charset="0"/>
                        <a:ea typeface="Microsoft JhengHei" charset="0"/>
                        <a:cs typeface="Microsoft JhengHei" charset="0"/>
                      </a:endParaRPr>
                    </a:p>
                  </a:txBody>
                  <a:tcPr marL="101600" marR="101600" marT="63500" marB="63500" anchor="ctr">
                    <a:lnL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33291C"/>
                          </a:solidFill>
                          <a:latin typeface="Microsoft JhengHei" pitchFamily="34" charset="0"/>
                          <a:ea typeface="Microsoft JhengHei" pitchFamily="34" charset="-122"/>
                          <a:cs typeface="Microsoft JhengHei" pitchFamily="34" charset="-120"/>
                        </a:rPr>
                        <a:t>用一杯純粹，撫平焦躁的工作日。</a:t>
                      </a:r>
                      <a:endParaRPr lang="en-US" sz="1200" dirty="0">
                        <a:latin typeface="Microsoft JhengHei" charset="0"/>
                        <a:ea typeface="Microsoft JhengHei" charset="0"/>
                        <a:cs typeface="Microsoft JhengHei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33291C"/>
                          </a:solidFill>
                          <a:latin typeface="Microsoft JhengHei" pitchFamily="34" charset="0"/>
                          <a:ea typeface="Microsoft JhengHei" pitchFamily="34" charset="-122"/>
                          <a:cs typeface="Microsoft JhengHei" pitchFamily="34" charset="-120"/>
                        </a:rPr>
                        <a:t>新鮮愛文芒果切塊，喝得到真實果肉，清爽不甜膩。</a:t>
                      </a:r>
                      <a:endParaRPr lang="en-US" sz="1200" dirty="0">
                        <a:latin typeface="Microsoft JhengHei" charset="0"/>
                        <a:ea typeface="Microsoft JhengHei" charset="0"/>
                        <a:cs typeface="Microsoft JhengHei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33291C"/>
                          </a:solidFill>
                          <a:latin typeface="Microsoft JhengHei" pitchFamily="34" charset="0"/>
                          <a:ea typeface="Microsoft JhengHei" pitchFamily="34" charset="-122"/>
                          <a:cs typeface="Microsoft JhengHei" pitchFamily="34" charset="-120"/>
                        </a:rPr>
                        <a:t>夏季限定，邀同事一起享受第二杯半價。</a:t>
                      </a:r>
                      <a:endParaRPr lang="en-US" sz="1200" dirty="0">
                        <a:latin typeface="Microsoft JhengHei" charset="0"/>
                        <a:ea typeface="Microsoft JhengHei" charset="0"/>
                        <a:cs typeface="Microsoft JhengHei" charset="0"/>
                      </a:endParaRPr>
                    </a:p>
                  </a:txBody>
                  <a:tcPr marL="101600" marR="101600" marT="63500" marB="63500" anchor="ctr">
                    <a:lnL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300" b="1" dirty="0">
                          <a:solidFill>
                            <a:srgbClr val="33291C"/>
                          </a:solidFill>
                          <a:latin typeface="Microsoft JhengHei" pitchFamily="34" charset="0"/>
                          <a:ea typeface="Microsoft JhengHei" pitchFamily="34" charset="-122"/>
                          <a:cs typeface="Microsoft JhengHei" pitchFamily="34" charset="-120"/>
                        </a:rPr>
                        <a:t>親子媽媽 (30-45)</a:t>
                      </a:r>
                      <a:endParaRPr lang="en-US" sz="1300" dirty="0">
                        <a:latin typeface="Microsoft JhengHei" charset="0"/>
                        <a:ea typeface="Microsoft JhengHei" charset="0"/>
                        <a:cs typeface="Microsoft JhengHei" charset="0"/>
                      </a:endParaRPr>
                    </a:p>
                  </a:txBody>
                  <a:tcPr marL="101600" marR="101600" marT="63500" marB="63500" anchor="ctr">
                    <a:lnL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DD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8C7B62"/>
                          </a:solidFill>
                          <a:latin typeface="Microsoft JhengHei" pitchFamily="34" charset="0"/>
                          <a:ea typeface="Microsoft JhengHei" pitchFamily="34" charset="-122"/>
                          <a:cs typeface="Microsoft JhengHei" pitchFamily="34" charset="-120"/>
                        </a:rPr>
                        <a:t>成分安心</a:t>
                      </a:r>
                      <a:endParaRPr lang="en-US" sz="1200" dirty="0">
                        <a:latin typeface="Microsoft JhengHei" charset="0"/>
                        <a:ea typeface="Microsoft JhengHei" charset="0"/>
                        <a:cs typeface="Microsoft JhengHei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8C7B62"/>
                          </a:solidFill>
                          <a:latin typeface="Microsoft JhengHei" pitchFamily="34" charset="0"/>
                          <a:ea typeface="Microsoft JhengHei" pitchFamily="34" charset="-122"/>
                          <a:cs typeface="Microsoft JhengHei" pitchFamily="34" charset="-120"/>
                        </a:rPr>
                        <a:t>好喝無負擔</a:t>
                      </a:r>
                      <a:endParaRPr lang="en-US" sz="1200" dirty="0">
                        <a:latin typeface="Microsoft JhengHei" charset="0"/>
                        <a:ea typeface="Microsoft JhengHei" charset="0"/>
                        <a:cs typeface="Microsoft JhengHei" charset="0"/>
                      </a:endParaRPr>
                    </a:p>
                  </a:txBody>
                  <a:tcPr marL="101600" marR="101600" marT="63500" marB="63500" anchor="ctr">
                    <a:lnL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DD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33291C"/>
                          </a:solidFill>
                          <a:latin typeface="Microsoft JhengHei" pitchFamily="34" charset="0"/>
                          <a:ea typeface="Microsoft JhengHei" pitchFamily="34" charset="-122"/>
                          <a:cs typeface="Microsoft JhengHei" pitchFamily="34" charset="-120"/>
                        </a:rPr>
                        <a:t>給家人喝的，當然要選最好的。</a:t>
                      </a:r>
                      <a:endParaRPr lang="en-US" sz="1200" dirty="0">
                        <a:latin typeface="Microsoft JhengHei" charset="0"/>
                        <a:ea typeface="Microsoft JhengHei" charset="0"/>
                        <a:cs typeface="Microsoft JhengHei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33291C"/>
                          </a:solidFill>
                          <a:latin typeface="Microsoft JhengHei" pitchFamily="34" charset="0"/>
                          <a:ea typeface="Microsoft JhengHei" pitchFamily="34" charset="-122"/>
                          <a:cs typeface="Microsoft JhengHei" pitchFamily="34" charset="-120"/>
                        </a:rPr>
                        <a:t>產地直送新鮮芒果＋在地好茶，天然果香無人工負擔。</a:t>
                      </a:r>
                      <a:endParaRPr lang="en-US" sz="1200" dirty="0">
                        <a:latin typeface="Microsoft JhengHei" charset="0"/>
                        <a:ea typeface="Microsoft JhengHei" charset="0"/>
                        <a:cs typeface="Microsoft JhengHei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33291C"/>
                          </a:solidFill>
                          <a:latin typeface="Microsoft JhengHei" pitchFamily="34" charset="0"/>
                          <a:ea typeface="Microsoft JhengHei" pitchFamily="34" charset="-122"/>
                          <a:cs typeface="Microsoft JhengHei" pitchFamily="34" charset="-120"/>
                        </a:rPr>
                        <a:t>今天下班，帶兩杯回家吧！（第二杯半價優惠中）</a:t>
                      </a:r>
                      <a:endParaRPr lang="en-US" sz="1200" dirty="0">
                        <a:latin typeface="Microsoft JhengHei" charset="0"/>
                        <a:ea typeface="Microsoft JhengHei" charset="0"/>
                        <a:cs typeface="Microsoft JhengHei" charset="0"/>
                      </a:endParaRPr>
                    </a:p>
                  </a:txBody>
                  <a:tcPr marL="101600" marR="101600" marT="63500" marB="63500" anchor="ctr">
                    <a:lnL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4D8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Shape 3"/>
          <p:cNvSpPr/>
          <p:nvPr/>
        </p:nvSpPr>
        <p:spPr>
          <a:xfrm>
            <a:off x="658368" y="5852160"/>
            <a:ext cx="10881360" cy="502920"/>
          </a:xfrm>
          <a:prstGeom prst="roundRect">
            <a:avLst>
              <a:gd name="adj" fmla="val 10909"/>
            </a:avLst>
          </a:prstGeom>
          <a:solidFill>
            <a:srgbClr val="FBE7E3"/>
          </a:solidFill>
          <a:ln w="12700">
            <a:solidFill>
              <a:srgbClr val="C0392B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Text 4"/>
          <p:cNvSpPr/>
          <p:nvPr/>
        </p:nvSpPr>
        <p:spPr>
          <a:xfrm>
            <a:off x="914400" y="5852160"/>
            <a:ext cx="10424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C0392B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BRAND RULE　</a:t>
            </a:r>
            <a:r>
              <a:rPr lang="en-US" sz="1200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請團隊注意：文案需避免「神級」、「秒殺」等誇飾，以及「排毒」、「養生」等醫療字眼，維持品牌日常感。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640080" y="6419088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200" dirty="0">
                <a:solidFill>
                  <a:srgbClr val="8C7B62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FRESHDIARY / CREATIVE COPY</a:t>
            </a:r>
            <a:endParaRPr lang="en-US" sz="900" dirty="0"/>
          </a:p>
        </p:txBody>
      </p:sp>
      <p:sp>
        <p:nvSpPr>
          <p:cNvPr id="5" name="Text 6"/>
          <p:cNvSpPr/>
          <p:nvPr/>
        </p:nvSpPr>
        <p:spPr>
          <a:xfrm>
            <a:off x="10789920" y="6419088"/>
            <a:ext cx="75895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C9690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08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40080" y="502920"/>
            <a:ext cx="108813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結案總結與下一步行動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640080" y="1325880"/>
            <a:ext cx="822960" cy="54864"/>
          </a:xfrm>
          <a:prstGeom prst="rect">
            <a:avLst/>
          </a:prstGeom>
          <a:solidFill>
            <a:srgbClr val="EE8B1E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4" name="Shape 2"/>
          <p:cNvSpPr/>
          <p:nvPr/>
        </p:nvSpPr>
        <p:spPr>
          <a:xfrm>
            <a:off x="658368" y="1783080"/>
            <a:ext cx="3529584" cy="3703320"/>
          </a:xfrm>
          <a:prstGeom prst="roundRect">
            <a:avLst>
              <a:gd name="adj" fmla="val 1554"/>
            </a:avLst>
          </a:prstGeom>
          <a:solidFill>
            <a:srgbClr val="FFFFFF"/>
          </a:solidFill>
          <a:ln w="12700">
            <a:solidFill>
              <a:srgbClr val="F3E8D2"/>
            </a:solidFill>
            <a:prstDash val="solid"/>
          </a:ln>
          <a:effectLst>
            <a:outerShdw blurRad="76200" dist="25400" dir="5400000" algn="bl" rotWithShape="0">
              <a:srgbClr val="C9A86A">
                <a:alpha val="25000"/>
              </a:srgb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5" name="Shape 3"/>
          <p:cNvSpPr/>
          <p:nvPr/>
        </p:nvSpPr>
        <p:spPr>
          <a:xfrm>
            <a:off x="658368" y="1783080"/>
            <a:ext cx="3529584" cy="128016"/>
          </a:xfrm>
          <a:prstGeom prst="rect">
            <a:avLst/>
          </a:prstGeom>
          <a:solidFill>
            <a:srgbClr val="C0392B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6" name="Text 4"/>
          <p:cNvSpPr/>
          <p:nvPr/>
        </p:nvSpPr>
        <p:spPr>
          <a:xfrm>
            <a:off x="978408" y="2103120"/>
            <a:ext cx="14630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400" b="1" dirty="0">
                <a:solidFill>
                  <a:srgbClr val="C0392B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01</a:t>
            </a:r>
            <a:endParaRPr lang="en-US" sz="5400" dirty="0"/>
          </a:p>
        </p:txBody>
      </p:sp>
      <p:sp>
        <p:nvSpPr>
          <p:cNvPr id="7" name="Text 5"/>
          <p:cNvSpPr/>
          <p:nvPr/>
        </p:nvSpPr>
        <p:spPr>
          <a:xfrm>
            <a:off x="978408" y="3108960"/>
            <a:ext cx="2889504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700" b="1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止血：立即關閉低效廣泛組合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978408" y="3931920"/>
            <a:ext cx="2889504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300" dirty="0">
                <a:solidFill>
                  <a:srgbClr val="8C7B62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暫停 LINE 貼圖活動、Google YT 品牌影片、IG 網紅限動廣告，防止預算在無轉換意圖的漏斗頂層持續流失。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4517136" y="1783080"/>
            <a:ext cx="3529584" cy="3703320"/>
          </a:xfrm>
          <a:prstGeom prst="roundRect">
            <a:avLst>
              <a:gd name="adj" fmla="val 1554"/>
            </a:avLst>
          </a:prstGeom>
          <a:solidFill>
            <a:srgbClr val="FFFFFF"/>
          </a:solidFill>
          <a:ln w="12700">
            <a:solidFill>
              <a:srgbClr val="F3E8D2"/>
            </a:solidFill>
            <a:prstDash val="solid"/>
          </a:ln>
          <a:effectLst>
            <a:outerShdw blurRad="76200" dist="25400" dir="5400000" algn="bl" rotWithShape="0">
              <a:srgbClr val="C9A86A">
                <a:alpha val="25000"/>
              </a:srgb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10" name="Shape 8"/>
          <p:cNvSpPr/>
          <p:nvPr/>
        </p:nvSpPr>
        <p:spPr>
          <a:xfrm>
            <a:off x="4517136" y="1783080"/>
            <a:ext cx="3529584" cy="128016"/>
          </a:xfrm>
          <a:prstGeom prst="rect">
            <a:avLst/>
          </a:prstGeom>
          <a:solidFill>
            <a:srgbClr val="C9690C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1" name="Text 9"/>
          <p:cNvSpPr/>
          <p:nvPr/>
        </p:nvSpPr>
        <p:spPr>
          <a:xfrm>
            <a:off x="4837176" y="2103120"/>
            <a:ext cx="14630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400" b="1" dirty="0">
                <a:solidFill>
                  <a:srgbClr val="C9690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02</a:t>
            </a:r>
            <a:endParaRPr lang="en-US" sz="5400" dirty="0"/>
          </a:p>
        </p:txBody>
      </p:sp>
      <p:sp>
        <p:nvSpPr>
          <p:cNvPr id="12" name="Text 10"/>
          <p:cNvSpPr/>
          <p:nvPr/>
        </p:nvSpPr>
        <p:spPr>
          <a:xfrm>
            <a:off x="4837176" y="3108960"/>
            <a:ext cx="2889504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700" b="1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擴張：加碼高 ROAS 渠道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4837176" y="3931920"/>
            <a:ext cx="2889504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300" dirty="0">
                <a:solidFill>
                  <a:srgbClr val="8C7B62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將釋出的預算集中投入 FB 再行銷與 Google 關鍵字搜尋，並針對曾將商品加車但未結帳的受眾提高出價。</a:t>
            </a:r>
            <a:endParaRPr lang="en-US" sz="1300" dirty="0"/>
          </a:p>
        </p:txBody>
      </p:sp>
      <p:sp>
        <p:nvSpPr>
          <p:cNvPr id="14" name="Shape 12"/>
          <p:cNvSpPr/>
          <p:nvPr/>
        </p:nvSpPr>
        <p:spPr>
          <a:xfrm>
            <a:off x="8375904" y="1783080"/>
            <a:ext cx="3529584" cy="3703320"/>
          </a:xfrm>
          <a:prstGeom prst="roundRect">
            <a:avLst>
              <a:gd name="adj" fmla="val 1554"/>
            </a:avLst>
          </a:prstGeom>
          <a:solidFill>
            <a:srgbClr val="FFFFFF"/>
          </a:solidFill>
          <a:ln w="12700">
            <a:solidFill>
              <a:srgbClr val="F3E8D2"/>
            </a:solidFill>
            <a:prstDash val="solid"/>
          </a:ln>
          <a:effectLst>
            <a:outerShdw blurRad="76200" dist="25400" dir="5400000" algn="bl" rotWithShape="0">
              <a:srgbClr val="C9A86A">
                <a:alpha val="25000"/>
              </a:srgb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15" name="Shape 13"/>
          <p:cNvSpPr/>
          <p:nvPr/>
        </p:nvSpPr>
        <p:spPr>
          <a:xfrm>
            <a:off x="8375904" y="1783080"/>
            <a:ext cx="3529584" cy="128016"/>
          </a:xfrm>
          <a:prstGeom prst="rect">
            <a:avLst/>
          </a:prstGeom>
          <a:solidFill>
            <a:srgbClr val="2E6B4F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6" name="Text 14"/>
          <p:cNvSpPr/>
          <p:nvPr/>
        </p:nvSpPr>
        <p:spPr>
          <a:xfrm>
            <a:off x="8695944" y="2103120"/>
            <a:ext cx="14630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400" b="1" dirty="0">
                <a:solidFill>
                  <a:srgbClr val="2E6B4F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03</a:t>
            </a:r>
            <a:endParaRPr lang="en-US" sz="5400" dirty="0"/>
          </a:p>
        </p:txBody>
      </p:sp>
      <p:sp>
        <p:nvSpPr>
          <p:cNvPr id="17" name="Text 15"/>
          <p:cNvSpPr/>
          <p:nvPr/>
        </p:nvSpPr>
        <p:spPr>
          <a:xfrm>
            <a:off x="8695944" y="3108960"/>
            <a:ext cx="2889504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0000"/>
              </a:lnSpc>
              <a:buNone/>
            </a:pPr>
            <a:r>
              <a:rPr lang="en-US" sz="1700" b="1" dirty="0">
                <a:solidFill>
                  <a:srgbClr val="33291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深化：啟動舊客分眾推播</a:t>
            </a:r>
            <a:endParaRPr lang="en-US" sz="1700" dirty="0"/>
          </a:p>
        </p:txBody>
      </p:sp>
      <p:sp>
        <p:nvSpPr>
          <p:cNvPr id="18" name="Text 16"/>
          <p:cNvSpPr/>
          <p:nvPr/>
        </p:nvSpPr>
        <p:spPr>
          <a:xfrm>
            <a:off x="8695944" y="3931920"/>
            <a:ext cx="2889504" cy="1417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300" dirty="0">
                <a:solidFill>
                  <a:srgbClr val="8C7B62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針對 ROAS 高達 49.6 的 LINE 官方帳號，規劃下半月針對「不同屬性標籤」推送專屬文案，衝刺檔期末段的會員回購率。</a:t>
            </a:r>
            <a:endParaRPr lang="en-US" sz="1300" dirty="0"/>
          </a:p>
        </p:txBody>
      </p:sp>
      <p:sp>
        <p:nvSpPr>
          <p:cNvPr id="19" name="Shape 17"/>
          <p:cNvSpPr/>
          <p:nvPr/>
        </p:nvSpPr>
        <p:spPr>
          <a:xfrm>
            <a:off x="4041648" y="5715000"/>
            <a:ext cx="4114800" cy="566928"/>
          </a:xfrm>
          <a:prstGeom prst="roundRect">
            <a:avLst>
              <a:gd name="adj" fmla="val 19355"/>
            </a:avLst>
          </a:prstGeom>
          <a:solidFill>
            <a:srgbClr val="EE8B1E"/>
          </a:solidFill>
          <a:ln/>
          <a:effectLst>
            <a:outerShdw blurRad="63500" dist="25400" dir="5400000" algn="bl" rotWithShape="0">
              <a:srgbClr val="C9690C">
                <a:alpha val="35000"/>
              </a:srgbClr>
            </a:outerShdw>
          </a:effectLst>
        </p:spPr>
        <p:txBody>
          <a:bodyPr/>
          <a:lstStyle/>
          <a:p>
            <a:endParaRPr lang="zh-TW" altLang="en-US"/>
          </a:p>
        </p:txBody>
      </p:sp>
      <p:sp>
        <p:nvSpPr>
          <p:cNvPr id="20" name="Text 18"/>
          <p:cNvSpPr/>
          <p:nvPr/>
        </p:nvSpPr>
        <p:spPr>
          <a:xfrm>
            <a:off x="4041648" y="5715000"/>
            <a:ext cx="41148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前往廣告後台設定變更  →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40080" y="6419088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900" kern="0" spc="200" dirty="0">
                <a:solidFill>
                  <a:srgbClr val="8C7B62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FRESHDIARY / NEXT STEPS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10789920" y="6419088"/>
            <a:ext cx="75895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00" b="1" dirty="0">
                <a:solidFill>
                  <a:srgbClr val="C9690C"/>
                </a:solidFill>
                <a:latin typeface="Microsoft JhengHei" pitchFamily="34" charset="0"/>
                <a:ea typeface="Microsoft JhengHei" pitchFamily="34" charset="-122"/>
                <a:cs typeface="Microsoft JhengHei" pitchFamily="34" charset="-120"/>
              </a:rPr>
              <a:t>09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60F684BA-A238-6843-B0B4-1EA98DAF8C28}">
  <we:reference id="wa200010001" version="1.0.0.1" store="en-US" storeType="OMEX"/>
  <we:alternateReferences>
    <we:reference id="WA200010001" version="1.0.0.1" store="" storeType="OMEX"/>
  </we:alternateReferences>
  <we:properties>
    <we:property name="claude.fileId" value="&quot;aee349a7-b853-44c5-88c8-0f4c8357fb55&quot;"/>
  </we:properties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76B78279-BAAE-8645-9F6D-CF8B6AEC133B}">
  <we:reference id="wa200010215" version="2.0.0.0" store="zh-TW" storeType="OMEX"/>
  <we:alternateReferences>
    <we:reference id="WA200010215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499</Words>
  <Application>Microsoft Macintosh PowerPoint</Application>
  <PresentationFormat>寬螢幕</PresentationFormat>
  <Paragraphs>146</Paragraphs>
  <Slides>10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4" baseType="lpstr">
      <vt:lpstr>Microsoft JhengHei</vt:lpstr>
      <vt:lpstr>Arial</vt:lpstr>
      <vt:lpstr>Calibri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cooljerrett cooljerrett</dc:creator>
  <cp:lastModifiedBy>cooljerrett cooljerrett</cp:lastModifiedBy>
  <cp:revision>1</cp:revision>
  <dcterms:created xsi:type="dcterms:W3CDTF">2026-06-29T01:08:11Z</dcterms:created>
  <dcterms:modified xsi:type="dcterms:W3CDTF">2026-06-29T02:23:39Z</dcterms:modified>
</cp:coreProperties>
</file>